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2" r:id="rId1"/>
  </p:sldMasterIdLst>
  <p:sldIdLst>
    <p:sldId id="256" r:id="rId2"/>
    <p:sldId id="265" r:id="rId3"/>
    <p:sldId id="279" r:id="rId4"/>
    <p:sldId id="266" r:id="rId5"/>
    <p:sldId id="267" r:id="rId6"/>
    <p:sldId id="272" r:id="rId7"/>
    <p:sldId id="257" r:id="rId8"/>
    <p:sldId id="273" r:id="rId9"/>
    <p:sldId id="274" r:id="rId10"/>
    <p:sldId id="275" r:id="rId11"/>
    <p:sldId id="263" r:id="rId12"/>
    <p:sldId id="278" r:id="rId13"/>
    <p:sldId id="258" r:id="rId14"/>
    <p:sldId id="260" r:id="rId15"/>
    <p:sldId id="280"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NGYI ZHENG" initials="FZ" lastIdx="19" clrIdx="0">
    <p:extLst>
      <p:ext uri="{19B8F6BF-5375-455C-9EA6-DF929625EA0E}">
        <p15:presenceInfo xmlns:p15="http://schemas.microsoft.com/office/powerpoint/2012/main" userId="S::fzheng28@wisc.edu::75e3838e-140c-4ae2-bab6-61d6deac69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p:restoredTop sz="94665"/>
  </p:normalViewPr>
  <p:slideViewPr>
    <p:cSldViewPr snapToGrid="0" snapToObjects="1">
      <p:cViewPr varScale="1">
        <p:scale>
          <a:sx n="128" d="100"/>
          <a:sy n="128" d="100"/>
        </p:scale>
        <p:origin x="5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4-30T11:05:33.246" idx="8">
    <p:pos x="10" y="10"/>
    <p:text>Split motivation and overview of the progress,</p:text>
    <p:extLst>
      <p:ext uri="{C676402C-5697-4E1C-873F-D02D1690AC5C}">
        <p15:threadingInfo xmlns:p15="http://schemas.microsoft.com/office/powerpoint/2012/main" timeZoneBias="300"/>
      </p:ext>
    </p:extLst>
  </p:cm>
  <p:cm authorId="1" dt="2019-04-30T11:06:19.548" idx="9">
    <p:pos x="10" y="106"/>
    <p:text>Teaser, key result</p:text>
    <p:extLst>
      <p:ext uri="{C676402C-5697-4E1C-873F-D02D1690AC5C}">
        <p15:threadingInfo xmlns:p15="http://schemas.microsoft.com/office/powerpoint/2012/main" timeZoneBias="300">
          <p15:parentCm authorId="1" idx="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4-30T11:05:26.963" idx="7">
    <p:pos x="10" y="10"/>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4-26T11:53:03.835" idx="1">
    <p:pos x="10" y="10"/>
    <p:text>This is a graph of the number of houses build between 1950 and 2018. The peak usually means ecomomic expansion whereas trough means recession. For example in this graph, the big drop between the year 2007 and 2009 is the Great Depression. Though, the overall economy in US is in ecomic expansion, the slow growth in madison's house shows otherwise. </p:text>
    <p:extLst>
      <p:ext uri="{C676402C-5697-4E1C-873F-D02D1690AC5C}">
        <p15:threadingInfo xmlns:p15="http://schemas.microsoft.com/office/powerpoint/2012/main" timeZoneBias="300"/>
      </p:ext>
    </p:extLst>
  </p:cm>
  <p:cm authorId="1" dt="2019-04-26T21:25:06.167" idx="2">
    <p:pos x="10" y="106"/>
    <p:text>From the graphs you can see, the new houses worth more than the older houses. For example, the houses build around 1960s is about the same as the houses build in 2000s but, the net tax from those houses are about half of the net taxes from houses from 2000s.</p:text>
    <p:extLst>
      <p:ext uri="{C676402C-5697-4E1C-873F-D02D1690AC5C}">
        <p15:threadingInfo xmlns:p15="http://schemas.microsoft.com/office/powerpoint/2012/main" timeZoneBias="300">
          <p15:parentCm authorId="1" idx="1"/>
        </p15:threadingInfo>
      </p:ext>
    </p:extLst>
  </p:cm>
  <p:cm authorId="1" dt="2019-04-26T22:10:33.265" idx="3">
    <p:pos x="10" y="202"/>
    <p:text>The purpose of this slide is to show you how has the number of houses and the value of the houses changes overtime.</p:text>
    <p:extLst>
      <p:ext uri="{C676402C-5697-4E1C-873F-D02D1690AC5C}">
        <p15:threadingInfo xmlns:p15="http://schemas.microsoft.com/office/powerpoint/2012/main" timeZoneBias="300">
          <p15:parentCm authorId="1" idx="1"/>
        </p15:threadingInfo>
      </p:ext>
    </p:extLst>
  </p:cm>
  <p:cm authorId="1" dt="2019-04-30T11:24:29.739" idx="14">
    <p:pos x="10" y="298"/>
    <p:text>Footnote, zero years is exclude, 0.5%</p:text>
    <p:extLst>
      <p:ext uri="{C676402C-5697-4E1C-873F-D02D1690AC5C}">
        <p15:threadingInfo xmlns:p15="http://schemas.microsoft.com/office/powerpoint/2012/main" timeZoneBias="300">
          <p15:parentCm authorId="1" idx="1"/>
        </p15:threadingInfo>
      </p:ext>
    </p:extLst>
  </p:cm>
  <p:cm authorId="1" dt="2019-04-30T11:31:18.613" idx="15">
    <p:pos x="10" y="394"/>
    <p:text>Exclude 2018</p:text>
    <p:extLst>
      <p:ext uri="{C676402C-5697-4E1C-873F-D02D1690AC5C}">
        <p15:threadingInfo xmlns:p15="http://schemas.microsoft.com/office/powerpoint/2012/main" timeZoneBias="300">
          <p15:parentCm authorId="1" idx="1"/>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4-28T22:31:15.421" idx="5">
    <p:pos x="10" y="10"/>
    <p:text>Why is the correlation the same? Because Current Improvement is a part of Current total value.</p:text>
    <p:extLst>
      <p:ext uri="{C676402C-5697-4E1C-873F-D02D1690AC5C}">
        <p15:threadingInfo xmlns:p15="http://schemas.microsoft.com/office/powerpoint/2012/main" timeZoneBias="300"/>
      </p:ext>
    </p:extLst>
  </p:cm>
  <p:cm authorId="1" dt="2019-04-30T22:39:16.325" idx="18">
    <p:pos x="10" y="106"/>
    <p:text>Current Total value and improvement ent can almost perfectly predict Net tax, in this presentation we want to explore other variable that can also predict net taxes</p:text>
    <p:extLst>
      <p:ext uri="{C676402C-5697-4E1C-873F-D02D1690AC5C}">
        <p15:threadingInfo xmlns:p15="http://schemas.microsoft.com/office/powerpoint/2012/main" timeZoneBias="300">
          <p15:parentCm authorId="1" idx="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4-28T22:31:59.410" idx="6">
    <p:pos x="10" y="10"/>
    <p:text>There are four main type of property in Madison. Agricultural, Commercial, Industrial and Residential </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4-26T23:49:00.201" idx="4">
    <p:pos x="10" y="10"/>
    <p:text>The national median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3763C-CCA7-8E4B-896B-19BA6AC1D4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507030-3D3F-BD4E-80B3-8F03DCCC0B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32BDF-EB44-1D46-A068-3EF763B24CB3}"/>
              </a:ext>
            </a:extLst>
          </p:cNvPr>
          <p:cNvSpPr>
            <a:spLocks noGrp="1"/>
          </p:cNvSpPr>
          <p:nvPr>
            <p:ph type="dt" sz="half" idx="10"/>
          </p:nvPr>
        </p:nvSpPr>
        <p:spPr/>
        <p:txBody>
          <a:bodyPr/>
          <a:lstStyle/>
          <a:p>
            <a:fld id="{1160EA64-D806-43AC-9DF2-F8C432F32B4C}" type="datetimeFigureOut">
              <a:rPr lang="en-US" smtClean="0"/>
              <a:t>5/24/19</a:t>
            </a:fld>
            <a:endParaRPr lang="en-US" dirty="0"/>
          </a:p>
        </p:txBody>
      </p:sp>
      <p:sp>
        <p:nvSpPr>
          <p:cNvPr id="5" name="Footer Placeholder 4">
            <a:extLst>
              <a:ext uri="{FF2B5EF4-FFF2-40B4-BE49-F238E27FC236}">
                <a16:creationId xmlns:a16="http://schemas.microsoft.com/office/drawing/2014/main" id="{DD61512B-96A3-FA4A-809F-52FF450C11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6AC47F-3640-6249-922E-60058B03D71F}"/>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8318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8312-54B3-654E-B155-06C26897ED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D58B4E-99C7-6A48-AE37-E3CF9ED2EF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75209-F843-9C45-9A93-DD0B45CAE26F}"/>
              </a:ext>
            </a:extLst>
          </p:cNvPr>
          <p:cNvSpPr>
            <a:spLocks noGrp="1"/>
          </p:cNvSpPr>
          <p:nvPr>
            <p:ph type="dt" sz="half" idx="10"/>
          </p:nvPr>
        </p:nvSpPr>
        <p:spPr/>
        <p:txBody>
          <a:bodyPr/>
          <a:lstStyle/>
          <a:p>
            <a:fld id="{E9F9C37B-1D36-470B-8223-D6C91242EC14}" type="datetimeFigureOut">
              <a:rPr lang="en-US" smtClean="0"/>
              <a:t>5/24/19</a:t>
            </a:fld>
            <a:endParaRPr lang="en-US" dirty="0"/>
          </a:p>
        </p:txBody>
      </p:sp>
      <p:sp>
        <p:nvSpPr>
          <p:cNvPr id="5" name="Footer Placeholder 4">
            <a:extLst>
              <a:ext uri="{FF2B5EF4-FFF2-40B4-BE49-F238E27FC236}">
                <a16:creationId xmlns:a16="http://schemas.microsoft.com/office/drawing/2014/main" id="{8CF7B274-4222-8140-AD19-4544FF15D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4DF091-D998-DD46-BDEC-B05F3EFF832F}"/>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72614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D95C9D-E3F0-214D-A715-04444569C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C54057-F254-3F4A-8DC4-77B3312588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AEDE0-0DAA-374B-9BF6-9F89DB39B597}"/>
              </a:ext>
            </a:extLst>
          </p:cNvPr>
          <p:cNvSpPr>
            <a:spLocks noGrp="1"/>
          </p:cNvSpPr>
          <p:nvPr>
            <p:ph type="dt" sz="half" idx="10"/>
          </p:nvPr>
        </p:nvSpPr>
        <p:spPr/>
        <p:txBody>
          <a:bodyPr/>
          <a:lstStyle/>
          <a:p>
            <a:fld id="{67C6F52A-A82B-47A2-A83A-8C4C91F2D59F}" type="datetimeFigureOut">
              <a:rPr lang="en-US" smtClean="0"/>
              <a:t>5/24/19</a:t>
            </a:fld>
            <a:endParaRPr lang="en-US" dirty="0"/>
          </a:p>
        </p:txBody>
      </p:sp>
      <p:sp>
        <p:nvSpPr>
          <p:cNvPr id="5" name="Footer Placeholder 4">
            <a:extLst>
              <a:ext uri="{FF2B5EF4-FFF2-40B4-BE49-F238E27FC236}">
                <a16:creationId xmlns:a16="http://schemas.microsoft.com/office/drawing/2014/main" id="{87B6E12F-C5D0-9B4D-AB73-FAA03B8286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6025AA-8F73-BD4F-B02B-5C2C1760D275}"/>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75151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A78A4-9D44-7E43-9582-56FC3CFE45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C560E0-D8D2-3649-9D81-722C2BD86E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D2399-4B4B-B94A-8DBF-950AE629AE7B}"/>
              </a:ext>
            </a:extLst>
          </p:cNvPr>
          <p:cNvSpPr>
            <a:spLocks noGrp="1"/>
          </p:cNvSpPr>
          <p:nvPr>
            <p:ph type="dt" sz="half" idx="10"/>
          </p:nvPr>
        </p:nvSpPr>
        <p:spPr/>
        <p:txBody>
          <a:bodyPr/>
          <a:lstStyle/>
          <a:p>
            <a:fld id="{F070A7B3-6521-4DCA-87E5-044747A908C1}" type="datetimeFigureOut">
              <a:rPr lang="en-US" smtClean="0"/>
              <a:t>5/24/19</a:t>
            </a:fld>
            <a:endParaRPr lang="en-US" dirty="0"/>
          </a:p>
        </p:txBody>
      </p:sp>
      <p:sp>
        <p:nvSpPr>
          <p:cNvPr id="5" name="Footer Placeholder 4">
            <a:extLst>
              <a:ext uri="{FF2B5EF4-FFF2-40B4-BE49-F238E27FC236}">
                <a16:creationId xmlns:a16="http://schemas.microsoft.com/office/drawing/2014/main" id="{0521228F-BF2D-A34C-8D79-9126C08FD5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7B96ED-908D-1649-A2F4-58CC7BF47E4D}"/>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33430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E863-9268-054B-BFD4-05F8FFCB17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24624-2001-A943-A6AA-A6DB3BA61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AF8BDC-F006-8542-BC83-D33EBF08B585}"/>
              </a:ext>
            </a:extLst>
          </p:cNvPr>
          <p:cNvSpPr>
            <a:spLocks noGrp="1"/>
          </p:cNvSpPr>
          <p:nvPr>
            <p:ph type="dt" sz="half" idx="10"/>
          </p:nvPr>
        </p:nvSpPr>
        <p:spPr/>
        <p:txBody>
          <a:bodyPr/>
          <a:lstStyle/>
          <a:p>
            <a:fld id="{1160EA64-D806-43AC-9DF2-F8C432F32B4C}" type="datetimeFigureOut">
              <a:rPr lang="en-US" smtClean="0"/>
              <a:t>5/24/19</a:t>
            </a:fld>
            <a:endParaRPr lang="en-US" dirty="0"/>
          </a:p>
        </p:txBody>
      </p:sp>
      <p:sp>
        <p:nvSpPr>
          <p:cNvPr id="5" name="Footer Placeholder 4">
            <a:extLst>
              <a:ext uri="{FF2B5EF4-FFF2-40B4-BE49-F238E27FC236}">
                <a16:creationId xmlns:a16="http://schemas.microsoft.com/office/drawing/2014/main" id="{10C7B3E0-C139-B444-BF11-65119002A7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E6B933-0A23-DE45-889A-43DD64B89DDA}"/>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54274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0BBA-2A94-C94D-96CB-A6A29E7C53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9CDE93-B694-EB43-8117-DE02167465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24D4BA-5DC7-F84A-9A70-211CFE22D7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CB9ED-7126-3642-8452-E4263ABD35BB}"/>
              </a:ext>
            </a:extLst>
          </p:cNvPr>
          <p:cNvSpPr>
            <a:spLocks noGrp="1"/>
          </p:cNvSpPr>
          <p:nvPr>
            <p:ph type="dt" sz="half" idx="10"/>
          </p:nvPr>
        </p:nvSpPr>
        <p:spPr/>
        <p:txBody>
          <a:bodyPr/>
          <a:lstStyle/>
          <a:p>
            <a:fld id="{AB134690-1557-4C89-A502-4959FE7FAD70}" type="datetimeFigureOut">
              <a:rPr lang="en-US" smtClean="0"/>
              <a:t>5/24/19</a:t>
            </a:fld>
            <a:endParaRPr lang="en-US" dirty="0"/>
          </a:p>
        </p:txBody>
      </p:sp>
      <p:sp>
        <p:nvSpPr>
          <p:cNvPr id="6" name="Footer Placeholder 5">
            <a:extLst>
              <a:ext uri="{FF2B5EF4-FFF2-40B4-BE49-F238E27FC236}">
                <a16:creationId xmlns:a16="http://schemas.microsoft.com/office/drawing/2014/main" id="{A1102C16-D973-9A42-A0E4-06B65B14C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1AA58B7-4B13-FA43-998A-A6DCAD325F93}"/>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99966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84EE-B04E-4D41-B80B-9FCB19D311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319D43-5EFD-8A4C-BB01-BB2A34612F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108479-9368-0640-A0B8-5B3A0536D1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68945C-5B12-F344-91C0-A3DD04B16A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BF7252-98BA-5140-8029-2A9EBD5F17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DF6D5E-4F88-3B4D-A051-66D04F720179}"/>
              </a:ext>
            </a:extLst>
          </p:cNvPr>
          <p:cNvSpPr>
            <a:spLocks noGrp="1"/>
          </p:cNvSpPr>
          <p:nvPr>
            <p:ph type="dt" sz="half" idx="10"/>
          </p:nvPr>
        </p:nvSpPr>
        <p:spPr/>
        <p:txBody>
          <a:bodyPr/>
          <a:lstStyle/>
          <a:p>
            <a:fld id="{1160EA64-D806-43AC-9DF2-F8C432F32B4C}" type="datetimeFigureOut">
              <a:rPr lang="en-US" smtClean="0"/>
              <a:t>5/24/19</a:t>
            </a:fld>
            <a:endParaRPr lang="en-US" dirty="0"/>
          </a:p>
        </p:txBody>
      </p:sp>
      <p:sp>
        <p:nvSpPr>
          <p:cNvPr id="8" name="Footer Placeholder 7">
            <a:extLst>
              <a:ext uri="{FF2B5EF4-FFF2-40B4-BE49-F238E27FC236}">
                <a16:creationId xmlns:a16="http://schemas.microsoft.com/office/drawing/2014/main" id="{E171FA59-4EA6-3F45-8CAF-3E041493F71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1107A7D-D39E-414F-B459-FE2CB3499A7B}"/>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1944201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BF27-2BDE-5A48-BC12-D89956F213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20ADB9-2906-B846-9EA2-90F95F1C3038}"/>
              </a:ext>
            </a:extLst>
          </p:cNvPr>
          <p:cNvSpPr>
            <a:spLocks noGrp="1"/>
          </p:cNvSpPr>
          <p:nvPr>
            <p:ph type="dt" sz="half" idx="10"/>
          </p:nvPr>
        </p:nvSpPr>
        <p:spPr/>
        <p:txBody>
          <a:bodyPr/>
          <a:lstStyle/>
          <a:p>
            <a:fld id="{E1037C31-9E7A-4F99-8774-A0E530DE1A42}" type="datetimeFigureOut">
              <a:rPr lang="en-US" smtClean="0"/>
              <a:t>5/24/19</a:t>
            </a:fld>
            <a:endParaRPr lang="en-US" dirty="0"/>
          </a:p>
        </p:txBody>
      </p:sp>
      <p:sp>
        <p:nvSpPr>
          <p:cNvPr id="4" name="Footer Placeholder 3">
            <a:extLst>
              <a:ext uri="{FF2B5EF4-FFF2-40B4-BE49-F238E27FC236}">
                <a16:creationId xmlns:a16="http://schemas.microsoft.com/office/drawing/2014/main" id="{F0C9D418-9AC5-0147-BBDC-F11F42F8400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B876634-A879-D246-B62D-42BE46F7B38D}"/>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67354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048D5F-FAD4-8146-8F18-960D4685C369}"/>
              </a:ext>
            </a:extLst>
          </p:cNvPr>
          <p:cNvSpPr>
            <a:spLocks noGrp="1"/>
          </p:cNvSpPr>
          <p:nvPr>
            <p:ph type="dt" sz="half" idx="10"/>
          </p:nvPr>
        </p:nvSpPr>
        <p:spPr/>
        <p:txBody>
          <a:bodyPr/>
          <a:lstStyle/>
          <a:p>
            <a:fld id="{C278504F-A551-4DE0-9316-4DCD1D8CC752}" type="datetimeFigureOut">
              <a:rPr lang="en-US" smtClean="0"/>
              <a:t>5/24/19</a:t>
            </a:fld>
            <a:endParaRPr lang="en-US" dirty="0"/>
          </a:p>
        </p:txBody>
      </p:sp>
      <p:sp>
        <p:nvSpPr>
          <p:cNvPr id="3" name="Footer Placeholder 2">
            <a:extLst>
              <a:ext uri="{FF2B5EF4-FFF2-40B4-BE49-F238E27FC236}">
                <a16:creationId xmlns:a16="http://schemas.microsoft.com/office/drawing/2014/main" id="{07F897F2-E643-5A4F-B341-187C29FB4A6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5A66A5A-C849-D142-A99E-4A3A7CC75CCD}"/>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06946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6197A-B6BD-4848-A4F5-1D9BB51AE4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569681-4FA0-4248-976D-E7595E97B7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D7DE2C-91FA-784C-8A15-949A4D61B6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D682CC-6264-3444-9AED-B6D76525C321}"/>
              </a:ext>
            </a:extLst>
          </p:cNvPr>
          <p:cNvSpPr>
            <a:spLocks noGrp="1"/>
          </p:cNvSpPr>
          <p:nvPr>
            <p:ph type="dt" sz="half" idx="10"/>
          </p:nvPr>
        </p:nvSpPr>
        <p:spPr/>
        <p:txBody>
          <a:bodyPr/>
          <a:lstStyle/>
          <a:p>
            <a:fld id="{D1BE4249-C0D0-4B06-8692-E8BB871AF643}" type="datetimeFigureOut">
              <a:rPr lang="en-US" smtClean="0"/>
              <a:t>5/24/19</a:t>
            </a:fld>
            <a:endParaRPr lang="en-US" dirty="0"/>
          </a:p>
        </p:txBody>
      </p:sp>
      <p:sp>
        <p:nvSpPr>
          <p:cNvPr id="6" name="Footer Placeholder 5">
            <a:extLst>
              <a:ext uri="{FF2B5EF4-FFF2-40B4-BE49-F238E27FC236}">
                <a16:creationId xmlns:a16="http://schemas.microsoft.com/office/drawing/2014/main" id="{413144DB-5571-0E4A-A8C4-8D9E8C2DE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4D5FC60-D625-E341-A445-D516A6064F05}"/>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43898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51EF-F363-5F48-A3AB-E8765DAE5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E59D1A-037C-1F40-A18B-D9ABBE6D5E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2E140D-56E9-AD44-96E0-67584466E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27941F-230E-1641-A1C4-4CBF51F6E4E8}"/>
              </a:ext>
            </a:extLst>
          </p:cNvPr>
          <p:cNvSpPr>
            <a:spLocks noGrp="1"/>
          </p:cNvSpPr>
          <p:nvPr>
            <p:ph type="dt" sz="half" idx="10"/>
          </p:nvPr>
        </p:nvSpPr>
        <p:spPr/>
        <p:txBody>
          <a:bodyPr/>
          <a:lstStyle/>
          <a:p>
            <a:fld id="{042B0DB6-F5C7-45FB-8CF3-31B45F9C2DAC}" type="datetimeFigureOut">
              <a:rPr lang="en-US" smtClean="0"/>
              <a:t>5/24/19</a:t>
            </a:fld>
            <a:endParaRPr lang="en-US" dirty="0"/>
          </a:p>
        </p:txBody>
      </p:sp>
      <p:sp>
        <p:nvSpPr>
          <p:cNvPr id="6" name="Footer Placeholder 5">
            <a:extLst>
              <a:ext uri="{FF2B5EF4-FFF2-40B4-BE49-F238E27FC236}">
                <a16:creationId xmlns:a16="http://schemas.microsoft.com/office/drawing/2014/main" id="{ECD7EA07-EB12-CA40-AE17-D4480C17051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D4D8A4-298E-2847-AF41-C7973F68D8BD}"/>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2277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9847-3A65-8841-A472-6F0788EF01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FF8D15-6FC8-D246-B77A-E7C547AE37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24BB9-E9B7-E24F-9B03-0D10043866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0EA64-D806-43AC-9DF2-F8C432F32B4C}" type="datetimeFigureOut">
              <a:rPr lang="en-US" smtClean="0"/>
              <a:t>5/24/19</a:t>
            </a:fld>
            <a:endParaRPr lang="en-US" dirty="0"/>
          </a:p>
        </p:txBody>
      </p:sp>
      <p:sp>
        <p:nvSpPr>
          <p:cNvPr id="5" name="Footer Placeholder 4">
            <a:extLst>
              <a:ext uri="{FF2B5EF4-FFF2-40B4-BE49-F238E27FC236}">
                <a16:creationId xmlns:a16="http://schemas.microsoft.com/office/drawing/2014/main" id="{F1911052-7848-3444-88B8-B7AB57DC8E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7F4749D-6FBB-714F-852B-FAE53E329D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202773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E073F-B539-D447-A220-0458931FBC36}"/>
              </a:ext>
            </a:extLst>
          </p:cNvPr>
          <p:cNvSpPr>
            <a:spLocks noGrp="1"/>
          </p:cNvSpPr>
          <p:nvPr>
            <p:ph type="ctrTitle"/>
          </p:nvPr>
        </p:nvSpPr>
        <p:spPr/>
        <p:txBody>
          <a:bodyPr/>
          <a:lstStyle/>
          <a:p>
            <a:r>
              <a:rPr lang="en-US" dirty="0"/>
              <a:t>Housing in Madison</a:t>
            </a:r>
          </a:p>
        </p:txBody>
      </p:sp>
      <p:sp>
        <p:nvSpPr>
          <p:cNvPr id="3" name="Subtitle 2">
            <a:extLst>
              <a:ext uri="{FF2B5EF4-FFF2-40B4-BE49-F238E27FC236}">
                <a16:creationId xmlns:a16="http://schemas.microsoft.com/office/drawing/2014/main" id="{BA97DEDB-ACD8-604E-B297-E0AA9CB2ACF3}"/>
              </a:ext>
            </a:extLst>
          </p:cNvPr>
          <p:cNvSpPr>
            <a:spLocks noGrp="1"/>
          </p:cNvSpPr>
          <p:nvPr>
            <p:ph type="subTitle" idx="1"/>
          </p:nvPr>
        </p:nvSpPr>
        <p:spPr/>
        <p:txBody>
          <a:bodyPr/>
          <a:lstStyle/>
          <a:p>
            <a:r>
              <a:rPr lang="en-US" dirty="0"/>
              <a:t>Annie Zheng</a:t>
            </a:r>
          </a:p>
        </p:txBody>
      </p:sp>
    </p:spTree>
    <p:extLst>
      <p:ext uri="{BB962C8B-B14F-4D97-AF65-F5344CB8AC3E}">
        <p14:creationId xmlns:p14="http://schemas.microsoft.com/office/powerpoint/2010/main" val="3939831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4337-2CC7-A247-B92D-5BD25E91B2AF}"/>
              </a:ext>
            </a:extLst>
          </p:cNvPr>
          <p:cNvSpPr>
            <a:spLocks noGrp="1"/>
          </p:cNvSpPr>
          <p:nvPr>
            <p:ph type="title"/>
          </p:nvPr>
        </p:nvSpPr>
        <p:spPr/>
        <p:txBody>
          <a:bodyPr/>
          <a:lstStyle/>
          <a:p>
            <a:r>
              <a:rPr lang="en-US" dirty="0"/>
              <a:t>Interesting Variables we are going to look at</a:t>
            </a:r>
          </a:p>
        </p:txBody>
      </p:sp>
      <p:sp>
        <p:nvSpPr>
          <p:cNvPr id="3" name="Content Placeholder 2">
            <a:extLst>
              <a:ext uri="{FF2B5EF4-FFF2-40B4-BE49-F238E27FC236}">
                <a16:creationId xmlns:a16="http://schemas.microsoft.com/office/drawing/2014/main" id="{A9A7FCFC-6C70-8041-AAB3-F3FCC7CEDBB6}"/>
              </a:ext>
            </a:extLst>
          </p:cNvPr>
          <p:cNvSpPr>
            <a:spLocks noGrp="1"/>
          </p:cNvSpPr>
          <p:nvPr>
            <p:ph idx="1"/>
          </p:nvPr>
        </p:nvSpPr>
        <p:spPr>
          <a:xfrm>
            <a:off x="838200" y="1825625"/>
            <a:ext cx="3455504" cy="4351338"/>
          </a:xfrm>
        </p:spPr>
        <p:txBody>
          <a:bodyPr>
            <a:normAutofit lnSpcReduction="10000"/>
          </a:bodyPr>
          <a:lstStyle/>
          <a:p>
            <a:r>
              <a:rPr lang="en-US" dirty="0"/>
              <a:t>Address</a:t>
            </a:r>
          </a:p>
          <a:p>
            <a:r>
              <a:rPr lang="en-US" dirty="0" err="1"/>
              <a:t>DateParcelChanged</a:t>
            </a:r>
            <a:endParaRPr lang="en-US" dirty="0"/>
          </a:p>
          <a:p>
            <a:r>
              <a:rPr lang="en-US" dirty="0" err="1">
                <a:solidFill>
                  <a:srgbClr val="FF0000"/>
                </a:solidFill>
              </a:rPr>
              <a:t>PropertyClass</a:t>
            </a:r>
            <a:endParaRPr lang="en-US" dirty="0">
              <a:solidFill>
                <a:srgbClr val="FF0000"/>
              </a:solidFill>
            </a:endParaRPr>
          </a:p>
          <a:p>
            <a:r>
              <a:rPr lang="en-US" dirty="0" err="1">
                <a:solidFill>
                  <a:srgbClr val="FF0000"/>
                </a:solidFill>
              </a:rPr>
              <a:t>YearBuilt</a:t>
            </a:r>
            <a:endParaRPr lang="en-US" dirty="0">
              <a:solidFill>
                <a:srgbClr val="FF0000"/>
              </a:solidFill>
            </a:endParaRPr>
          </a:p>
          <a:p>
            <a:r>
              <a:rPr lang="en-US" dirty="0" err="1"/>
              <a:t>AssessedByState</a:t>
            </a:r>
            <a:endParaRPr lang="en-US" dirty="0"/>
          </a:p>
          <a:p>
            <a:r>
              <a:rPr lang="en-US" dirty="0" err="1"/>
              <a:t>CurrentLand</a:t>
            </a:r>
            <a:endParaRPr lang="en-US" dirty="0"/>
          </a:p>
          <a:p>
            <a:r>
              <a:rPr lang="en-US" dirty="0" err="1">
                <a:solidFill>
                  <a:srgbClr val="FF0000"/>
                </a:solidFill>
              </a:rPr>
              <a:t>CurrentImpr</a:t>
            </a:r>
            <a:endParaRPr lang="en-US" dirty="0">
              <a:solidFill>
                <a:srgbClr val="FF0000"/>
              </a:solidFill>
            </a:endParaRPr>
          </a:p>
          <a:p>
            <a:r>
              <a:rPr lang="en-US" dirty="0" err="1">
                <a:solidFill>
                  <a:srgbClr val="FF0000"/>
                </a:solidFill>
              </a:rPr>
              <a:t>CurrentTotal</a:t>
            </a:r>
            <a:endParaRPr lang="en-US" dirty="0">
              <a:solidFill>
                <a:srgbClr val="FF0000"/>
              </a:solidFill>
            </a:endParaRPr>
          </a:p>
          <a:p>
            <a:r>
              <a:rPr lang="en-US" dirty="0" err="1"/>
              <a:t>PreviousLand</a:t>
            </a:r>
            <a:endParaRPr lang="en-US" dirty="0"/>
          </a:p>
        </p:txBody>
      </p:sp>
      <p:sp>
        <p:nvSpPr>
          <p:cNvPr id="4" name="TextBox 3">
            <a:extLst>
              <a:ext uri="{FF2B5EF4-FFF2-40B4-BE49-F238E27FC236}">
                <a16:creationId xmlns:a16="http://schemas.microsoft.com/office/drawing/2014/main" id="{59BBDC91-1028-B140-868E-988710806290}"/>
              </a:ext>
            </a:extLst>
          </p:cNvPr>
          <p:cNvSpPr txBox="1"/>
          <p:nvPr/>
        </p:nvSpPr>
        <p:spPr>
          <a:xfrm>
            <a:off x="4678016" y="1855303"/>
            <a:ext cx="3697357"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err="1"/>
              <a:t>PreviousImpr</a:t>
            </a:r>
            <a:endParaRPr lang="en-US" sz="2800" dirty="0"/>
          </a:p>
          <a:p>
            <a:pPr marL="285750" indent="-285750">
              <a:buFont typeface="Arial" panose="020B0604020202020204" pitchFamily="34" charset="0"/>
              <a:buChar char="•"/>
            </a:pPr>
            <a:r>
              <a:rPr lang="en-US" sz="2800" dirty="0" err="1"/>
              <a:t>PreviousTotal</a:t>
            </a:r>
            <a:endParaRPr lang="en-US" sz="2800" dirty="0"/>
          </a:p>
          <a:p>
            <a:pPr marL="285750" indent="-285750">
              <a:buFont typeface="Arial" panose="020B0604020202020204" pitchFamily="34" charset="0"/>
              <a:buChar char="•"/>
            </a:pPr>
            <a:r>
              <a:rPr lang="en-US" sz="2800" dirty="0" err="1"/>
              <a:t>NetTaxes</a:t>
            </a:r>
            <a:endParaRPr lang="en-US" sz="2800" dirty="0"/>
          </a:p>
          <a:p>
            <a:pPr marL="285750" indent="-285750">
              <a:buFont typeface="Arial" panose="020B0604020202020204" pitchFamily="34" charset="0"/>
              <a:buChar char="•"/>
            </a:pPr>
            <a:r>
              <a:rPr lang="en-US" sz="2800" dirty="0" err="1"/>
              <a:t>SpecialAssmnt</a:t>
            </a:r>
            <a:endParaRPr lang="en-US" sz="2800" dirty="0"/>
          </a:p>
          <a:p>
            <a:pPr marL="285750" indent="-285750">
              <a:buFont typeface="Arial" panose="020B0604020202020204" pitchFamily="34" charset="0"/>
              <a:buChar char="•"/>
            </a:pPr>
            <a:r>
              <a:rPr lang="en-US" sz="2800" dirty="0" err="1"/>
              <a:t>OtherCharges</a:t>
            </a:r>
            <a:endParaRPr lang="en-US" sz="2800" dirty="0"/>
          </a:p>
          <a:p>
            <a:pPr marL="285750" indent="-285750">
              <a:buFont typeface="Arial" panose="020B0604020202020204" pitchFamily="34" charset="0"/>
              <a:buChar char="•"/>
            </a:pPr>
            <a:r>
              <a:rPr lang="en-US" sz="2800" dirty="0" err="1"/>
              <a:t>TotalTaxes</a:t>
            </a:r>
            <a:endParaRPr lang="en-US" sz="2800" dirty="0"/>
          </a:p>
          <a:p>
            <a:pPr marL="285750" indent="-285750">
              <a:buFont typeface="Arial" panose="020B0604020202020204" pitchFamily="34" charset="0"/>
              <a:buChar char="•"/>
            </a:pPr>
            <a:r>
              <a:rPr lang="en-US" sz="2800" dirty="0">
                <a:solidFill>
                  <a:srgbClr val="FF0000"/>
                </a:solidFill>
              </a:rPr>
              <a:t>Ward</a:t>
            </a:r>
          </a:p>
          <a:p>
            <a:pPr marL="285750" indent="-285750">
              <a:buFont typeface="Arial" panose="020B0604020202020204" pitchFamily="34" charset="0"/>
              <a:buChar char="•"/>
            </a:pPr>
            <a:r>
              <a:rPr lang="en-US" sz="2800" dirty="0" err="1">
                <a:solidFill>
                  <a:srgbClr val="FF0000"/>
                </a:solidFill>
              </a:rPr>
              <a:t>StateAssemblyDistrict</a:t>
            </a:r>
            <a:endParaRPr lang="en-US" sz="2800" dirty="0">
              <a:solidFill>
                <a:srgbClr val="FF0000"/>
              </a:solidFill>
            </a:endParaRPr>
          </a:p>
          <a:p>
            <a:pPr marL="285750" indent="-285750">
              <a:buFont typeface="Arial" panose="020B0604020202020204" pitchFamily="34" charset="0"/>
              <a:buChar char="•"/>
            </a:pPr>
            <a:r>
              <a:rPr lang="en-US" sz="2800" dirty="0"/>
              <a:t>PreviousLand2</a:t>
            </a:r>
          </a:p>
        </p:txBody>
      </p:sp>
      <p:sp>
        <p:nvSpPr>
          <p:cNvPr id="5" name="TextBox 4">
            <a:extLst>
              <a:ext uri="{FF2B5EF4-FFF2-40B4-BE49-F238E27FC236}">
                <a16:creationId xmlns:a16="http://schemas.microsoft.com/office/drawing/2014/main" id="{C2EA8C3B-70A0-F84E-B92E-1FE2F26C7EEA}"/>
              </a:ext>
            </a:extLst>
          </p:cNvPr>
          <p:cNvSpPr txBox="1"/>
          <p:nvPr/>
        </p:nvSpPr>
        <p:spPr>
          <a:xfrm>
            <a:off x="8786191" y="1825625"/>
            <a:ext cx="3048000" cy="2954655"/>
          </a:xfrm>
          <a:prstGeom prst="rect">
            <a:avLst/>
          </a:prstGeom>
          <a:noFill/>
        </p:spPr>
        <p:txBody>
          <a:bodyPr wrap="square" rtlCol="0">
            <a:spAutoFit/>
          </a:bodyPr>
          <a:lstStyle/>
          <a:p>
            <a:pPr marL="285750" indent="-285750">
              <a:buFont typeface="Arial" panose="020B0604020202020204" pitchFamily="34" charset="0"/>
              <a:buChar char="•"/>
            </a:pPr>
            <a:r>
              <a:rPr lang="en-US" sz="2800" dirty="0"/>
              <a:t>PreviousImpr2</a:t>
            </a:r>
          </a:p>
          <a:p>
            <a:pPr marL="285750" indent="-285750">
              <a:buFont typeface="Arial" panose="020B0604020202020204" pitchFamily="34" charset="0"/>
              <a:buChar char="•"/>
            </a:pPr>
            <a:r>
              <a:rPr lang="en-US" sz="2800" dirty="0"/>
              <a:t>PreviousTotal2</a:t>
            </a:r>
          </a:p>
          <a:p>
            <a:pPr marL="285750" indent="-285750">
              <a:buFont typeface="Arial" panose="020B0604020202020204" pitchFamily="34" charset="0"/>
              <a:buChar char="•"/>
            </a:pPr>
            <a:r>
              <a:rPr lang="en-US" sz="2800" dirty="0" err="1"/>
              <a:t>HouseNbr</a:t>
            </a:r>
            <a:endParaRPr lang="en-US" sz="2800" dirty="0"/>
          </a:p>
          <a:p>
            <a:pPr marL="285750" indent="-285750">
              <a:buFont typeface="Arial" panose="020B0604020202020204" pitchFamily="34" charset="0"/>
              <a:buChar char="•"/>
            </a:pPr>
            <a:r>
              <a:rPr lang="en-US" sz="2800" dirty="0" err="1">
                <a:solidFill>
                  <a:srgbClr val="FF0000"/>
                </a:solidFill>
              </a:rPr>
              <a:t>StreetDir</a:t>
            </a:r>
            <a:endParaRPr lang="en-US" sz="2800" dirty="0">
              <a:solidFill>
                <a:srgbClr val="FF0000"/>
              </a:solidFill>
            </a:endParaRPr>
          </a:p>
          <a:p>
            <a:pPr marL="285750" indent="-285750">
              <a:buFont typeface="Arial" panose="020B0604020202020204" pitchFamily="34" charset="0"/>
              <a:buChar char="•"/>
            </a:pPr>
            <a:r>
              <a:rPr lang="en-US" sz="2800" dirty="0" err="1">
                <a:solidFill>
                  <a:srgbClr val="FF0000"/>
                </a:solidFill>
              </a:rPr>
              <a:t>StreetName</a:t>
            </a:r>
            <a:endParaRPr lang="en-US" sz="2800" dirty="0">
              <a:solidFill>
                <a:srgbClr val="FF0000"/>
              </a:solidFill>
            </a:endParaRPr>
          </a:p>
          <a:p>
            <a:pPr marL="285750" indent="-285750">
              <a:buFont typeface="Arial" panose="020B0604020202020204" pitchFamily="34" charset="0"/>
              <a:buChar char="•"/>
            </a:pPr>
            <a:r>
              <a:rPr lang="en-US" sz="2800" dirty="0" err="1">
                <a:solidFill>
                  <a:srgbClr val="FF0000"/>
                </a:solidFill>
              </a:rPr>
              <a:t>StreetID</a:t>
            </a:r>
            <a:endParaRPr lang="en-US" sz="2800" dirty="0">
              <a:solidFill>
                <a:srgbClr val="FF0000"/>
              </a:solidFill>
            </a:endParaRPr>
          </a:p>
          <a:p>
            <a:endParaRPr lang="en-US" dirty="0"/>
          </a:p>
        </p:txBody>
      </p:sp>
      <p:sp>
        <p:nvSpPr>
          <p:cNvPr id="8" name="Right Arrow 7">
            <a:extLst>
              <a:ext uri="{FF2B5EF4-FFF2-40B4-BE49-F238E27FC236}">
                <a16:creationId xmlns:a16="http://schemas.microsoft.com/office/drawing/2014/main" id="{D78ED416-6D33-6348-B610-BC4A3F8DF33A}"/>
              </a:ext>
            </a:extLst>
          </p:cNvPr>
          <p:cNvSpPr/>
          <p:nvPr/>
        </p:nvSpPr>
        <p:spPr>
          <a:xfrm>
            <a:off x="182218" y="2782956"/>
            <a:ext cx="543339" cy="3180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674D9B7-7EA7-C541-A601-27711F4C8F3E}"/>
              </a:ext>
            </a:extLst>
          </p:cNvPr>
          <p:cNvSpPr/>
          <p:nvPr/>
        </p:nvSpPr>
        <p:spPr>
          <a:xfrm>
            <a:off x="182218" y="3302951"/>
            <a:ext cx="543339" cy="3180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F69B713-600C-274F-9283-8489D57EDC54}"/>
              </a:ext>
            </a:extLst>
          </p:cNvPr>
          <p:cNvSpPr/>
          <p:nvPr/>
        </p:nvSpPr>
        <p:spPr>
          <a:xfrm>
            <a:off x="4134677" y="4484978"/>
            <a:ext cx="543339" cy="3180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316FD837-EE32-9442-9F8D-9DAF74859061}"/>
              </a:ext>
            </a:extLst>
          </p:cNvPr>
          <p:cNvSpPr/>
          <p:nvPr/>
        </p:nvSpPr>
        <p:spPr>
          <a:xfrm>
            <a:off x="182216" y="4644004"/>
            <a:ext cx="543339" cy="3180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77008974-81F4-FD4F-970E-BE470B4FD178}"/>
              </a:ext>
            </a:extLst>
          </p:cNvPr>
          <p:cNvSpPr/>
          <p:nvPr/>
        </p:nvSpPr>
        <p:spPr>
          <a:xfrm>
            <a:off x="182217" y="5156454"/>
            <a:ext cx="543339" cy="3180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3936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2B5F3FD-9D76-D648-ACC2-2AB412C3CA13}"/>
              </a:ext>
            </a:extLst>
          </p:cNvPr>
          <p:cNvPicPr>
            <a:picLocks noChangeAspect="1"/>
          </p:cNvPicPr>
          <p:nvPr/>
        </p:nvPicPr>
        <p:blipFill>
          <a:blip r:embed="rId2"/>
          <a:stretch>
            <a:fillRect/>
          </a:stretch>
        </p:blipFill>
        <p:spPr>
          <a:xfrm>
            <a:off x="964203" y="837050"/>
            <a:ext cx="4822231" cy="5183899"/>
          </a:xfrm>
          <a:prstGeom prst="rect">
            <a:avLst/>
          </a:prstGeom>
        </p:spPr>
      </p:pic>
      <p:pic>
        <p:nvPicPr>
          <p:cNvPr id="7" name="Picture 6" descr="A close up of a map&#10;&#10;Description automatically generated">
            <a:extLst>
              <a:ext uri="{FF2B5EF4-FFF2-40B4-BE49-F238E27FC236}">
                <a16:creationId xmlns:a16="http://schemas.microsoft.com/office/drawing/2014/main" id="{A3FCB92C-AF60-0E4B-800B-E22A18F05395}"/>
              </a:ext>
            </a:extLst>
          </p:cNvPr>
          <p:cNvPicPr>
            <a:picLocks noChangeAspect="1"/>
          </p:cNvPicPr>
          <p:nvPr/>
        </p:nvPicPr>
        <p:blipFill>
          <a:blip r:embed="rId3"/>
          <a:stretch>
            <a:fillRect/>
          </a:stretch>
        </p:blipFill>
        <p:spPr>
          <a:xfrm>
            <a:off x="6096000" y="837050"/>
            <a:ext cx="4822232" cy="5183899"/>
          </a:xfrm>
          <a:prstGeom prst="rect">
            <a:avLst/>
          </a:prstGeom>
        </p:spPr>
      </p:pic>
      <p:sp>
        <p:nvSpPr>
          <p:cNvPr id="2" name="TextBox 1">
            <a:extLst>
              <a:ext uri="{FF2B5EF4-FFF2-40B4-BE49-F238E27FC236}">
                <a16:creationId xmlns:a16="http://schemas.microsoft.com/office/drawing/2014/main" id="{323E8546-EC06-1D4C-B138-3AB789A312E8}"/>
              </a:ext>
            </a:extLst>
          </p:cNvPr>
          <p:cNvSpPr txBox="1"/>
          <p:nvPr/>
        </p:nvSpPr>
        <p:spPr>
          <a:xfrm>
            <a:off x="7674254" y="5700693"/>
            <a:ext cx="2319130" cy="369332"/>
          </a:xfrm>
          <a:prstGeom prst="rect">
            <a:avLst/>
          </a:prstGeom>
          <a:noFill/>
        </p:spPr>
        <p:txBody>
          <a:bodyPr wrap="square" rtlCol="0">
            <a:spAutoFit/>
          </a:bodyPr>
          <a:lstStyle/>
          <a:p>
            <a:r>
              <a:rPr lang="en-US" dirty="0"/>
              <a:t>Correlation: 0.9455 </a:t>
            </a:r>
          </a:p>
        </p:txBody>
      </p:sp>
      <p:sp>
        <p:nvSpPr>
          <p:cNvPr id="3" name="TextBox 2">
            <a:extLst>
              <a:ext uri="{FF2B5EF4-FFF2-40B4-BE49-F238E27FC236}">
                <a16:creationId xmlns:a16="http://schemas.microsoft.com/office/drawing/2014/main" id="{6047D66F-A36F-A442-8E16-BF2184AB2AF0}"/>
              </a:ext>
            </a:extLst>
          </p:cNvPr>
          <p:cNvSpPr txBox="1"/>
          <p:nvPr/>
        </p:nvSpPr>
        <p:spPr>
          <a:xfrm>
            <a:off x="2370895" y="5717050"/>
            <a:ext cx="2146852" cy="369332"/>
          </a:xfrm>
          <a:prstGeom prst="rect">
            <a:avLst/>
          </a:prstGeom>
          <a:noFill/>
        </p:spPr>
        <p:txBody>
          <a:bodyPr wrap="square" rtlCol="0">
            <a:spAutoFit/>
          </a:bodyPr>
          <a:lstStyle/>
          <a:p>
            <a:r>
              <a:rPr lang="en-US" dirty="0"/>
              <a:t>Correlation: 0.9455</a:t>
            </a:r>
          </a:p>
        </p:txBody>
      </p:sp>
      <p:sp>
        <p:nvSpPr>
          <p:cNvPr id="4" name="TextBox 3">
            <a:extLst>
              <a:ext uri="{FF2B5EF4-FFF2-40B4-BE49-F238E27FC236}">
                <a16:creationId xmlns:a16="http://schemas.microsoft.com/office/drawing/2014/main" id="{C22D708D-56F5-A242-A43F-2C7C2D353B2F}"/>
              </a:ext>
            </a:extLst>
          </p:cNvPr>
          <p:cNvSpPr txBox="1"/>
          <p:nvPr/>
        </p:nvSpPr>
        <p:spPr>
          <a:xfrm>
            <a:off x="964203" y="530087"/>
            <a:ext cx="3847592" cy="646331"/>
          </a:xfrm>
          <a:prstGeom prst="rect">
            <a:avLst/>
          </a:prstGeom>
          <a:noFill/>
        </p:spPr>
        <p:txBody>
          <a:bodyPr wrap="none" rtlCol="0">
            <a:spAutoFit/>
          </a:bodyPr>
          <a:lstStyle/>
          <a:p>
            <a:r>
              <a:rPr lang="en-US" dirty="0"/>
              <a:t>Variable: </a:t>
            </a:r>
            <a:r>
              <a:rPr lang="en-US" dirty="0" err="1"/>
              <a:t>CurrentImpr</a:t>
            </a:r>
            <a:r>
              <a:rPr lang="en-US" dirty="0"/>
              <a:t> and </a:t>
            </a:r>
            <a:r>
              <a:rPr lang="en-US" dirty="0" err="1"/>
              <a:t>CurrentTotal</a:t>
            </a:r>
            <a:endParaRPr lang="en-US" dirty="0"/>
          </a:p>
          <a:p>
            <a:r>
              <a:rPr lang="en-US" dirty="0"/>
              <a:t> </a:t>
            </a:r>
          </a:p>
        </p:txBody>
      </p:sp>
    </p:spTree>
    <p:extLst>
      <p:ext uri="{BB962C8B-B14F-4D97-AF65-F5344CB8AC3E}">
        <p14:creationId xmlns:p14="http://schemas.microsoft.com/office/powerpoint/2010/main" val="1846333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BA495AA7-ED8F-004B-B1B9-72FE7A9AA419}"/>
              </a:ext>
            </a:extLst>
          </p:cNvPr>
          <p:cNvPicPr>
            <a:picLocks noChangeAspect="1"/>
          </p:cNvPicPr>
          <p:nvPr/>
        </p:nvPicPr>
        <p:blipFill>
          <a:blip r:embed="rId2"/>
          <a:stretch>
            <a:fillRect/>
          </a:stretch>
        </p:blipFill>
        <p:spPr>
          <a:xfrm>
            <a:off x="17091" y="1"/>
            <a:ext cx="6864060" cy="3552150"/>
          </a:xfrm>
          <a:prstGeom prst="rect">
            <a:avLst/>
          </a:prstGeom>
        </p:spPr>
      </p:pic>
      <p:sp>
        <p:nvSpPr>
          <p:cNvPr id="6" name="TextBox 5">
            <a:extLst>
              <a:ext uri="{FF2B5EF4-FFF2-40B4-BE49-F238E27FC236}">
                <a16:creationId xmlns:a16="http://schemas.microsoft.com/office/drawing/2014/main" id="{0D427E54-E933-564C-9A10-25E94FD4A6FE}"/>
              </a:ext>
            </a:extLst>
          </p:cNvPr>
          <p:cNvSpPr txBox="1"/>
          <p:nvPr/>
        </p:nvSpPr>
        <p:spPr>
          <a:xfrm>
            <a:off x="7523688" y="1305623"/>
            <a:ext cx="4221284" cy="3570208"/>
          </a:xfrm>
          <a:prstGeom prst="rect">
            <a:avLst/>
          </a:prstGeom>
          <a:noFill/>
        </p:spPr>
        <p:txBody>
          <a:bodyPr wrap="none" rtlCol="0">
            <a:spAutoFit/>
          </a:bodyPr>
          <a:lstStyle/>
          <a:p>
            <a:r>
              <a:rPr lang="en-US" sz="2800" dirty="0"/>
              <a:t>Main Observations</a:t>
            </a:r>
          </a:p>
          <a:p>
            <a:endParaRPr lang="en-US" dirty="0"/>
          </a:p>
          <a:p>
            <a:r>
              <a:rPr lang="en-US" dirty="0"/>
              <a:t>There are more variance in older houses’</a:t>
            </a:r>
          </a:p>
          <a:p>
            <a:r>
              <a:rPr lang="en-US" dirty="0"/>
              <a:t>average tax and average total value.</a:t>
            </a:r>
          </a:p>
          <a:p>
            <a:endParaRPr lang="en-US" dirty="0"/>
          </a:p>
          <a:p>
            <a:r>
              <a:rPr lang="en-US" dirty="0"/>
              <a:t>Houses build between 1880 and 1920 have</a:t>
            </a:r>
          </a:p>
          <a:p>
            <a:r>
              <a:rPr lang="en-US" dirty="0"/>
              <a:t>an almost equivalent average tax and </a:t>
            </a:r>
          </a:p>
          <a:p>
            <a:r>
              <a:rPr lang="en-US" dirty="0"/>
              <a:t>average total value as new properties. </a:t>
            </a:r>
          </a:p>
          <a:p>
            <a:endParaRPr lang="en-US" dirty="0"/>
          </a:p>
          <a:p>
            <a:r>
              <a:rPr lang="en-US" dirty="0"/>
              <a:t>Average net tax and average total value</a:t>
            </a:r>
          </a:p>
          <a:p>
            <a:r>
              <a:rPr lang="en-US" dirty="0"/>
              <a:t>for properties after 1980 are growing at </a:t>
            </a:r>
          </a:p>
          <a:p>
            <a:r>
              <a:rPr lang="en-US" dirty="0"/>
              <a:t>an almost linear rate.</a:t>
            </a:r>
          </a:p>
        </p:txBody>
      </p:sp>
      <p:pic>
        <p:nvPicPr>
          <p:cNvPr id="8" name="Picture 7" descr="A close up of a map&#10;&#10;Description automatically generated">
            <a:extLst>
              <a:ext uri="{FF2B5EF4-FFF2-40B4-BE49-F238E27FC236}">
                <a16:creationId xmlns:a16="http://schemas.microsoft.com/office/drawing/2014/main" id="{363DC5DB-8F3B-514D-812B-80B6A75C7CB7}"/>
              </a:ext>
            </a:extLst>
          </p:cNvPr>
          <p:cNvPicPr>
            <a:picLocks noChangeAspect="1"/>
          </p:cNvPicPr>
          <p:nvPr/>
        </p:nvPicPr>
        <p:blipFill>
          <a:blip r:embed="rId3"/>
          <a:stretch>
            <a:fillRect/>
          </a:stretch>
        </p:blipFill>
        <p:spPr>
          <a:xfrm>
            <a:off x="-13252" y="3212039"/>
            <a:ext cx="6881151" cy="3629482"/>
          </a:xfrm>
          <a:prstGeom prst="rect">
            <a:avLst/>
          </a:prstGeom>
        </p:spPr>
      </p:pic>
      <p:sp>
        <p:nvSpPr>
          <p:cNvPr id="9" name="TextBox 8">
            <a:extLst>
              <a:ext uri="{FF2B5EF4-FFF2-40B4-BE49-F238E27FC236}">
                <a16:creationId xmlns:a16="http://schemas.microsoft.com/office/drawing/2014/main" id="{05030710-1A04-7F48-B065-0F75E653CA15}"/>
              </a:ext>
            </a:extLst>
          </p:cNvPr>
          <p:cNvSpPr txBox="1"/>
          <p:nvPr/>
        </p:nvSpPr>
        <p:spPr>
          <a:xfrm>
            <a:off x="8004313" y="238539"/>
            <a:ext cx="1939442" cy="369332"/>
          </a:xfrm>
          <a:prstGeom prst="rect">
            <a:avLst/>
          </a:prstGeom>
          <a:noFill/>
        </p:spPr>
        <p:txBody>
          <a:bodyPr wrap="none" rtlCol="0">
            <a:spAutoFit/>
          </a:bodyPr>
          <a:lstStyle/>
          <a:p>
            <a:r>
              <a:rPr lang="en-US" dirty="0"/>
              <a:t>Variable: </a:t>
            </a:r>
            <a:r>
              <a:rPr lang="en-US" dirty="0" err="1"/>
              <a:t>YearBuild</a:t>
            </a:r>
            <a:endParaRPr lang="en-US" dirty="0"/>
          </a:p>
        </p:txBody>
      </p:sp>
      <p:cxnSp>
        <p:nvCxnSpPr>
          <p:cNvPr id="11" name="Straight Connector 10">
            <a:extLst>
              <a:ext uri="{FF2B5EF4-FFF2-40B4-BE49-F238E27FC236}">
                <a16:creationId xmlns:a16="http://schemas.microsoft.com/office/drawing/2014/main" id="{3E9DB843-8B98-424C-844F-8FBD9F29C191}"/>
              </a:ext>
            </a:extLst>
          </p:cNvPr>
          <p:cNvCxnSpPr/>
          <p:nvPr/>
        </p:nvCxnSpPr>
        <p:spPr>
          <a:xfrm flipV="1">
            <a:off x="5340626" y="835171"/>
            <a:ext cx="1192696" cy="940905"/>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4F61B4-95A9-9944-B83B-F10CF4EF2F8E}"/>
              </a:ext>
            </a:extLst>
          </p:cNvPr>
          <p:cNvCxnSpPr>
            <a:cxnSpLocks/>
          </p:cNvCxnSpPr>
          <p:nvPr/>
        </p:nvCxnSpPr>
        <p:spPr>
          <a:xfrm flipV="1">
            <a:off x="5340626" y="4660688"/>
            <a:ext cx="1192696" cy="732184"/>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E1941BC-BE2A-244E-8D75-9E5823379A32}"/>
              </a:ext>
            </a:extLst>
          </p:cNvPr>
          <p:cNvSpPr txBox="1"/>
          <p:nvPr/>
        </p:nvSpPr>
        <p:spPr>
          <a:xfrm>
            <a:off x="9634330" y="6533322"/>
            <a:ext cx="2499723" cy="615553"/>
          </a:xfrm>
          <a:prstGeom prst="rect">
            <a:avLst/>
          </a:prstGeom>
          <a:noFill/>
        </p:spPr>
        <p:txBody>
          <a:bodyPr wrap="none" rtlCol="0">
            <a:spAutoFit/>
          </a:bodyPr>
          <a:lstStyle/>
          <a:p>
            <a:r>
              <a:rPr lang="en-US" sz="1600" dirty="0"/>
              <a:t>Measured in 2019 currency.</a:t>
            </a:r>
          </a:p>
          <a:p>
            <a:endParaRPr lang="en-US" dirty="0"/>
          </a:p>
        </p:txBody>
      </p:sp>
    </p:spTree>
    <p:extLst>
      <p:ext uri="{BB962C8B-B14F-4D97-AF65-F5344CB8AC3E}">
        <p14:creationId xmlns:p14="http://schemas.microsoft.com/office/powerpoint/2010/main" val="3690889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descr="A close up of a map&#10;&#10;Description automatically generated">
            <a:extLst>
              <a:ext uri="{FF2B5EF4-FFF2-40B4-BE49-F238E27FC236}">
                <a16:creationId xmlns:a16="http://schemas.microsoft.com/office/drawing/2014/main" id="{DCB3C6AF-FAC4-3A41-96E3-36D7AE731696}"/>
              </a:ext>
            </a:extLst>
          </p:cNvPr>
          <p:cNvPicPr>
            <a:picLocks noChangeAspect="1"/>
          </p:cNvPicPr>
          <p:nvPr/>
        </p:nvPicPr>
        <p:blipFill>
          <a:blip r:embed="rId2"/>
          <a:stretch>
            <a:fillRect/>
          </a:stretch>
        </p:blipFill>
        <p:spPr>
          <a:xfrm>
            <a:off x="0" y="286526"/>
            <a:ext cx="10080270" cy="5238784"/>
          </a:xfrm>
          <a:prstGeom prst="rect">
            <a:avLst/>
          </a:prstGeom>
        </p:spPr>
      </p:pic>
      <p:graphicFrame>
        <p:nvGraphicFramePr>
          <p:cNvPr id="7" name="Table 6">
            <a:extLst>
              <a:ext uri="{FF2B5EF4-FFF2-40B4-BE49-F238E27FC236}">
                <a16:creationId xmlns:a16="http://schemas.microsoft.com/office/drawing/2014/main" id="{0185274F-7DCD-2245-82A2-B393E7C1DCDF}"/>
              </a:ext>
            </a:extLst>
          </p:cNvPr>
          <p:cNvGraphicFramePr>
            <a:graphicFrameLocks noGrp="1"/>
          </p:cNvGraphicFramePr>
          <p:nvPr>
            <p:extLst>
              <p:ext uri="{D42A27DB-BD31-4B8C-83A1-F6EECF244321}">
                <p14:modId xmlns:p14="http://schemas.microsoft.com/office/powerpoint/2010/main" val="1488628381"/>
              </p:ext>
            </p:extLst>
          </p:nvPr>
        </p:nvGraphicFramePr>
        <p:xfrm>
          <a:off x="1161298" y="5644882"/>
          <a:ext cx="10288578" cy="1097280"/>
        </p:xfrm>
        <a:graphic>
          <a:graphicData uri="http://schemas.openxmlformats.org/drawingml/2006/table">
            <a:tbl>
              <a:tblPr firstRow="1" bandRow="1">
                <a:tableStyleId>{21E4AEA4-8DFA-4A89-87EB-49C32662AFE0}</a:tableStyleId>
              </a:tblPr>
              <a:tblGrid>
                <a:gridCol w="1714763">
                  <a:extLst>
                    <a:ext uri="{9D8B030D-6E8A-4147-A177-3AD203B41FA5}">
                      <a16:colId xmlns:a16="http://schemas.microsoft.com/office/drawing/2014/main" val="2631404480"/>
                    </a:ext>
                  </a:extLst>
                </a:gridCol>
                <a:gridCol w="1714763">
                  <a:extLst>
                    <a:ext uri="{9D8B030D-6E8A-4147-A177-3AD203B41FA5}">
                      <a16:colId xmlns:a16="http://schemas.microsoft.com/office/drawing/2014/main" val="4212136828"/>
                    </a:ext>
                  </a:extLst>
                </a:gridCol>
                <a:gridCol w="1714763">
                  <a:extLst>
                    <a:ext uri="{9D8B030D-6E8A-4147-A177-3AD203B41FA5}">
                      <a16:colId xmlns:a16="http://schemas.microsoft.com/office/drawing/2014/main" val="710392154"/>
                    </a:ext>
                  </a:extLst>
                </a:gridCol>
                <a:gridCol w="1714763">
                  <a:extLst>
                    <a:ext uri="{9D8B030D-6E8A-4147-A177-3AD203B41FA5}">
                      <a16:colId xmlns:a16="http://schemas.microsoft.com/office/drawing/2014/main" val="2237614852"/>
                    </a:ext>
                  </a:extLst>
                </a:gridCol>
                <a:gridCol w="1714763">
                  <a:extLst>
                    <a:ext uri="{9D8B030D-6E8A-4147-A177-3AD203B41FA5}">
                      <a16:colId xmlns:a16="http://schemas.microsoft.com/office/drawing/2014/main" val="1265835038"/>
                    </a:ext>
                  </a:extLst>
                </a:gridCol>
                <a:gridCol w="1714763">
                  <a:extLst>
                    <a:ext uri="{9D8B030D-6E8A-4147-A177-3AD203B41FA5}">
                      <a16:colId xmlns:a16="http://schemas.microsoft.com/office/drawing/2014/main" val="1956558219"/>
                    </a:ext>
                  </a:extLst>
                </a:gridCol>
              </a:tblGrid>
              <a:tr h="245595">
                <a:tc>
                  <a:txBody>
                    <a:bodyPr/>
                    <a:lstStyle/>
                    <a:p>
                      <a:r>
                        <a:rPr lang="en-US" dirty="0"/>
                        <a:t>Property class</a:t>
                      </a:r>
                    </a:p>
                  </a:txBody>
                  <a:tcPr/>
                </a:tc>
                <a:tc>
                  <a:txBody>
                    <a:bodyPr/>
                    <a:lstStyle/>
                    <a:p>
                      <a:r>
                        <a:rPr lang="en-US" dirty="0"/>
                        <a:t>Agricultural</a:t>
                      </a:r>
                    </a:p>
                  </a:txBody>
                  <a:tcPr/>
                </a:tc>
                <a:tc>
                  <a:txBody>
                    <a:bodyPr/>
                    <a:lstStyle/>
                    <a:p>
                      <a:r>
                        <a:rPr lang="en-US" dirty="0"/>
                        <a:t>Commercial</a:t>
                      </a:r>
                    </a:p>
                  </a:txBody>
                  <a:tcPr/>
                </a:tc>
                <a:tc>
                  <a:txBody>
                    <a:bodyPr/>
                    <a:lstStyle/>
                    <a:p>
                      <a:r>
                        <a:rPr lang="en-US" dirty="0"/>
                        <a:t>Industrial</a:t>
                      </a:r>
                    </a:p>
                  </a:txBody>
                  <a:tcPr/>
                </a:tc>
                <a:tc>
                  <a:txBody>
                    <a:bodyPr/>
                    <a:lstStyle/>
                    <a:p>
                      <a:r>
                        <a:rPr lang="en-US" dirty="0"/>
                        <a:t>Residential</a:t>
                      </a:r>
                    </a:p>
                  </a:txBody>
                  <a:tcPr/>
                </a:tc>
                <a:tc>
                  <a:txBody>
                    <a:bodyPr/>
                    <a:lstStyle/>
                    <a:p>
                      <a:r>
                        <a:rPr lang="en-US" dirty="0"/>
                        <a:t>Overall</a:t>
                      </a:r>
                    </a:p>
                  </a:txBody>
                  <a:tcPr/>
                </a:tc>
                <a:extLst>
                  <a:ext uri="{0D108BD9-81ED-4DB2-BD59-A6C34878D82A}">
                    <a16:rowId xmlns:a16="http://schemas.microsoft.com/office/drawing/2014/main" val="3155733172"/>
                  </a:ext>
                </a:extLst>
              </a:tr>
              <a:tr h="245595">
                <a:tc>
                  <a:txBody>
                    <a:bodyPr/>
                    <a:lstStyle/>
                    <a:p>
                      <a:r>
                        <a:rPr lang="en-US" dirty="0"/>
                        <a:t>Counts</a:t>
                      </a:r>
                    </a:p>
                  </a:txBody>
                  <a:tcPr/>
                </a:tc>
                <a:tc>
                  <a:txBody>
                    <a:bodyPr/>
                    <a:lstStyle/>
                    <a:p>
                      <a:r>
                        <a:rPr lang="en-US" dirty="0"/>
                        <a:t>1452</a:t>
                      </a:r>
                    </a:p>
                  </a:txBody>
                  <a:tcPr/>
                </a:tc>
                <a:tc>
                  <a:txBody>
                    <a:bodyPr/>
                    <a:lstStyle/>
                    <a:p>
                      <a:r>
                        <a:rPr lang="en-US" dirty="0"/>
                        <a:t>6239</a:t>
                      </a:r>
                    </a:p>
                  </a:txBody>
                  <a:tcPr/>
                </a:tc>
                <a:tc>
                  <a:txBody>
                    <a:bodyPr/>
                    <a:lstStyle/>
                    <a:p>
                      <a:r>
                        <a:rPr lang="en-US" dirty="0"/>
                        <a:t>135</a:t>
                      </a:r>
                    </a:p>
                  </a:txBody>
                  <a:tcPr/>
                </a:tc>
                <a:tc>
                  <a:txBody>
                    <a:bodyPr/>
                    <a:lstStyle/>
                    <a:p>
                      <a:r>
                        <a:rPr lang="en-US" dirty="0"/>
                        <a:t>72369</a:t>
                      </a:r>
                    </a:p>
                  </a:txBody>
                  <a:tcPr/>
                </a:tc>
                <a:tc>
                  <a:txBody>
                    <a:bodyPr/>
                    <a:lstStyle/>
                    <a:p>
                      <a:r>
                        <a:rPr lang="en-US" dirty="0"/>
                        <a:t>80195</a:t>
                      </a:r>
                    </a:p>
                  </a:txBody>
                  <a:tcPr/>
                </a:tc>
                <a:extLst>
                  <a:ext uri="{0D108BD9-81ED-4DB2-BD59-A6C34878D82A}">
                    <a16:rowId xmlns:a16="http://schemas.microsoft.com/office/drawing/2014/main" val="690349913"/>
                  </a:ext>
                </a:extLst>
              </a:tr>
              <a:tr h="245595">
                <a:tc>
                  <a:txBody>
                    <a:bodyPr/>
                    <a:lstStyle/>
                    <a:p>
                      <a:r>
                        <a:rPr lang="en-US" dirty="0"/>
                        <a:t>Median Tax in $</a:t>
                      </a:r>
                    </a:p>
                  </a:txBody>
                  <a:tcPr/>
                </a:tc>
                <a:tc>
                  <a:txBody>
                    <a:bodyPr/>
                    <a:lstStyle/>
                    <a:p>
                      <a:r>
                        <a:rPr lang="en-US" dirty="0"/>
                        <a:t>2.39</a:t>
                      </a:r>
                    </a:p>
                  </a:txBody>
                  <a:tcPr/>
                </a:tc>
                <a:tc>
                  <a:txBody>
                    <a:bodyPr/>
                    <a:lstStyle/>
                    <a:p>
                      <a:r>
                        <a:rPr lang="en-US" dirty="0"/>
                        <a:t>8738.97</a:t>
                      </a:r>
                    </a:p>
                  </a:txBody>
                  <a:tcPr/>
                </a:tc>
                <a:tc>
                  <a:txBody>
                    <a:bodyPr/>
                    <a:lstStyle/>
                    <a:p>
                      <a:r>
                        <a:rPr lang="en-US" dirty="0"/>
                        <a:t>23942.01</a:t>
                      </a:r>
                    </a:p>
                  </a:txBody>
                  <a:tcPr/>
                </a:tc>
                <a:tc>
                  <a:txBody>
                    <a:bodyPr/>
                    <a:lstStyle/>
                    <a:p>
                      <a:r>
                        <a:rPr lang="en-US" dirty="0"/>
                        <a:t>4826.03</a:t>
                      </a:r>
                    </a:p>
                  </a:txBody>
                  <a:tcPr/>
                </a:tc>
                <a:tc>
                  <a:txBody>
                    <a:bodyPr/>
                    <a:lstStyle/>
                    <a:p>
                      <a:r>
                        <a:rPr lang="en-US" dirty="0"/>
                        <a:t>4826.03</a:t>
                      </a:r>
                    </a:p>
                  </a:txBody>
                  <a:tcPr/>
                </a:tc>
                <a:extLst>
                  <a:ext uri="{0D108BD9-81ED-4DB2-BD59-A6C34878D82A}">
                    <a16:rowId xmlns:a16="http://schemas.microsoft.com/office/drawing/2014/main" val="3140672192"/>
                  </a:ext>
                </a:extLst>
              </a:tr>
            </a:tbl>
          </a:graphicData>
        </a:graphic>
      </p:graphicFrame>
      <p:sp>
        <p:nvSpPr>
          <p:cNvPr id="8" name="TextBox 7">
            <a:extLst>
              <a:ext uri="{FF2B5EF4-FFF2-40B4-BE49-F238E27FC236}">
                <a16:creationId xmlns:a16="http://schemas.microsoft.com/office/drawing/2014/main" id="{693A6DA0-C318-2F4D-A854-05733AB1A3E4}"/>
              </a:ext>
            </a:extLst>
          </p:cNvPr>
          <p:cNvSpPr txBox="1"/>
          <p:nvPr/>
        </p:nvSpPr>
        <p:spPr>
          <a:xfrm>
            <a:off x="9085893" y="1987407"/>
            <a:ext cx="1566904" cy="369332"/>
          </a:xfrm>
          <a:prstGeom prst="rect">
            <a:avLst/>
          </a:prstGeom>
          <a:solidFill>
            <a:schemeClr val="bg1"/>
          </a:solidFill>
        </p:spPr>
        <p:txBody>
          <a:bodyPr wrap="none" rtlCol="0">
            <a:spAutoFit/>
          </a:bodyPr>
          <a:lstStyle/>
          <a:p>
            <a:r>
              <a:rPr lang="en-US" dirty="0"/>
              <a:t>Property Class</a:t>
            </a:r>
          </a:p>
        </p:txBody>
      </p:sp>
      <p:sp>
        <p:nvSpPr>
          <p:cNvPr id="9" name="TextBox 8">
            <a:extLst>
              <a:ext uri="{FF2B5EF4-FFF2-40B4-BE49-F238E27FC236}">
                <a16:creationId xmlns:a16="http://schemas.microsoft.com/office/drawing/2014/main" id="{6362ED03-878C-5E4E-AFAA-BDC3CB6224BE}"/>
              </a:ext>
            </a:extLst>
          </p:cNvPr>
          <p:cNvSpPr txBox="1"/>
          <p:nvPr/>
        </p:nvSpPr>
        <p:spPr>
          <a:xfrm>
            <a:off x="9325039" y="2333656"/>
            <a:ext cx="979755" cy="261610"/>
          </a:xfrm>
          <a:prstGeom prst="rect">
            <a:avLst/>
          </a:prstGeom>
          <a:solidFill>
            <a:schemeClr val="bg1"/>
          </a:solidFill>
        </p:spPr>
        <p:txBody>
          <a:bodyPr wrap="none" rtlCol="0">
            <a:spAutoFit/>
          </a:bodyPr>
          <a:lstStyle/>
          <a:p>
            <a:r>
              <a:rPr lang="en-US" sz="1100" b="1" dirty="0"/>
              <a:t>Agricultural</a:t>
            </a:r>
          </a:p>
        </p:txBody>
      </p:sp>
      <p:sp>
        <p:nvSpPr>
          <p:cNvPr id="11" name="TextBox 10">
            <a:extLst>
              <a:ext uri="{FF2B5EF4-FFF2-40B4-BE49-F238E27FC236}">
                <a16:creationId xmlns:a16="http://schemas.microsoft.com/office/drawing/2014/main" id="{CD81FAF7-8BE9-9744-887C-87BD115EA7E4}"/>
              </a:ext>
            </a:extLst>
          </p:cNvPr>
          <p:cNvSpPr txBox="1"/>
          <p:nvPr/>
        </p:nvSpPr>
        <p:spPr>
          <a:xfrm>
            <a:off x="9325045" y="2546296"/>
            <a:ext cx="1010213" cy="261610"/>
          </a:xfrm>
          <a:prstGeom prst="rect">
            <a:avLst/>
          </a:prstGeom>
          <a:solidFill>
            <a:schemeClr val="bg1"/>
          </a:solidFill>
        </p:spPr>
        <p:txBody>
          <a:bodyPr wrap="none" rtlCol="0">
            <a:spAutoFit/>
          </a:bodyPr>
          <a:lstStyle/>
          <a:p>
            <a:r>
              <a:rPr lang="en-US" sz="1100" b="1" dirty="0"/>
              <a:t>Commercial</a:t>
            </a:r>
          </a:p>
        </p:txBody>
      </p:sp>
      <p:sp>
        <p:nvSpPr>
          <p:cNvPr id="12" name="TextBox 11">
            <a:extLst>
              <a:ext uri="{FF2B5EF4-FFF2-40B4-BE49-F238E27FC236}">
                <a16:creationId xmlns:a16="http://schemas.microsoft.com/office/drawing/2014/main" id="{790BA8A3-1854-E347-B8D0-A5BCF56936CB}"/>
              </a:ext>
            </a:extLst>
          </p:cNvPr>
          <p:cNvSpPr txBox="1"/>
          <p:nvPr/>
        </p:nvSpPr>
        <p:spPr>
          <a:xfrm>
            <a:off x="9321514" y="2749263"/>
            <a:ext cx="742511" cy="261610"/>
          </a:xfrm>
          <a:prstGeom prst="rect">
            <a:avLst/>
          </a:prstGeom>
          <a:solidFill>
            <a:schemeClr val="bg1"/>
          </a:solidFill>
        </p:spPr>
        <p:txBody>
          <a:bodyPr wrap="none" rtlCol="0">
            <a:spAutoFit/>
          </a:bodyPr>
          <a:lstStyle/>
          <a:p>
            <a:r>
              <a:rPr lang="en-US" sz="1100" b="1" dirty="0"/>
              <a:t>Industrial</a:t>
            </a:r>
          </a:p>
        </p:txBody>
      </p:sp>
      <p:sp>
        <p:nvSpPr>
          <p:cNvPr id="13" name="TextBox 12">
            <a:extLst>
              <a:ext uri="{FF2B5EF4-FFF2-40B4-BE49-F238E27FC236}">
                <a16:creationId xmlns:a16="http://schemas.microsoft.com/office/drawing/2014/main" id="{79619965-E756-ED42-83E0-65EE11F8C5B6}"/>
              </a:ext>
            </a:extLst>
          </p:cNvPr>
          <p:cNvSpPr txBox="1"/>
          <p:nvPr/>
        </p:nvSpPr>
        <p:spPr>
          <a:xfrm>
            <a:off x="9321514" y="2961903"/>
            <a:ext cx="837089" cy="261610"/>
          </a:xfrm>
          <a:prstGeom prst="rect">
            <a:avLst/>
          </a:prstGeom>
          <a:solidFill>
            <a:schemeClr val="bg1"/>
          </a:solidFill>
        </p:spPr>
        <p:txBody>
          <a:bodyPr wrap="none" rtlCol="0">
            <a:spAutoFit/>
          </a:bodyPr>
          <a:lstStyle/>
          <a:p>
            <a:r>
              <a:rPr lang="en-US" sz="1100" b="1" dirty="0"/>
              <a:t>Residential</a:t>
            </a:r>
          </a:p>
        </p:txBody>
      </p:sp>
      <p:sp>
        <p:nvSpPr>
          <p:cNvPr id="14" name="TextBox 13">
            <a:extLst>
              <a:ext uri="{FF2B5EF4-FFF2-40B4-BE49-F238E27FC236}">
                <a16:creationId xmlns:a16="http://schemas.microsoft.com/office/drawing/2014/main" id="{0CAC0AEA-A10B-9C4F-ACDC-C48C135FDB04}"/>
              </a:ext>
            </a:extLst>
          </p:cNvPr>
          <p:cNvSpPr txBox="1"/>
          <p:nvPr/>
        </p:nvSpPr>
        <p:spPr>
          <a:xfrm>
            <a:off x="9325950" y="3184456"/>
            <a:ext cx="607859" cy="261610"/>
          </a:xfrm>
          <a:prstGeom prst="rect">
            <a:avLst/>
          </a:prstGeom>
          <a:solidFill>
            <a:schemeClr val="bg1"/>
          </a:solidFill>
        </p:spPr>
        <p:txBody>
          <a:bodyPr wrap="none" rtlCol="0">
            <a:spAutoFit/>
          </a:bodyPr>
          <a:lstStyle/>
          <a:p>
            <a:r>
              <a:rPr lang="en-US" sz="1100" b="1" dirty="0"/>
              <a:t>Overall</a:t>
            </a:r>
          </a:p>
        </p:txBody>
      </p:sp>
      <p:sp>
        <p:nvSpPr>
          <p:cNvPr id="25" name="TextBox 24">
            <a:extLst>
              <a:ext uri="{FF2B5EF4-FFF2-40B4-BE49-F238E27FC236}">
                <a16:creationId xmlns:a16="http://schemas.microsoft.com/office/drawing/2014/main" id="{ED72AC7B-1BD9-6B48-A74B-C4B19417C3CB}"/>
              </a:ext>
            </a:extLst>
          </p:cNvPr>
          <p:cNvSpPr txBox="1"/>
          <p:nvPr/>
        </p:nvSpPr>
        <p:spPr>
          <a:xfrm>
            <a:off x="9321514" y="3928410"/>
            <a:ext cx="2496646" cy="1477328"/>
          </a:xfrm>
          <a:prstGeom prst="rect">
            <a:avLst/>
          </a:prstGeom>
          <a:noFill/>
        </p:spPr>
        <p:txBody>
          <a:bodyPr wrap="none" rtlCol="0">
            <a:spAutoFit/>
          </a:bodyPr>
          <a:lstStyle/>
          <a:p>
            <a:r>
              <a:rPr lang="en-US" dirty="0"/>
              <a:t>1042 properties are not </a:t>
            </a:r>
          </a:p>
          <a:p>
            <a:r>
              <a:rPr lang="en-US" dirty="0"/>
              <a:t>Included in this plot.</a:t>
            </a:r>
          </a:p>
          <a:p>
            <a:r>
              <a:rPr lang="en-US" dirty="0"/>
              <a:t>Meaning they have net</a:t>
            </a:r>
          </a:p>
          <a:p>
            <a:r>
              <a:rPr lang="en-US" dirty="0"/>
              <a:t>Tax larger than $100,000</a:t>
            </a:r>
          </a:p>
          <a:p>
            <a:endParaRPr lang="en-US" dirty="0"/>
          </a:p>
        </p:txBody>
      </p:sp>
      <p:sp>
        <p:nvSpPr>
          <p:cNvPr id="28" name="TextBox 27">
            <a:extLst>
              <a:ext uri="{FF2B5EF4-FFF2-40B4-BE49-F238E27FC236}">
                <a16:creationId xmlns:a16="http://schemas.microsoft.com/office/drawing/2014/main" id="{206AEBDF-7907-8C4C-A08B-335D3D370102}"/>
              </a:ext>
            </a:extLst>
          </p:cNvPr>
          <p:cNvSpPr txBox="1"/>
          <p:nvPr/>
        </p:nvSpPr>
        <p:spPr>
          <a:xfrm>
            <a:off x="9167583" y="138911"/>
            <a:ext cx="2397901" cy="646331"/>
          </a:xfrm>
          <a:prstGeom prst="rect">
            <a:avLst/>
          </a:prstGeom>
          <a:noFill/>
        </p:spPr>
        <p:txBody>
          <a:bodyPr wrap="none" rtlCol="0">
            <a:spAutoFit/>
          </a:bodyPr>
          <a:lstStyle/>
          <a:p>
            <a:r>
              <a:rPr lang="en-US" dirty="0"/>
              <a:t>Variable: Property Class</a:t>
            </a:r>
          </a:p>
          <a:p>
            <a:r>
              <a:rPr lang="en-US" dirty="0"/>
              <a:t> </a:t>
            </a:r>
          </a:p>
        </p:txBody>
      </p:sp>
    </p:spTree>
    <p:extLst>
      <p:ext uri="{BB962C8B-B14F-4D97-AF65-F5344CB8AC3E}">
        <p14:creationId xmlns:p14="http://schemas.microsoft.com/office/powerpoint/2010/main" val="37875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descr="A screenshot of a cell phone&#10;&#10;Description automatically generated">
            <a:extLst>
              <a:ext uri="{FF2B5EF4-FFF2-40B4-BE49-F238E27FC236}">
                <a16:creationId xmlns:a16="http://schemas.microsoft.com/office/drawing/2014/main" id="{B4FA02DB-F0A6-A34D-9365-F7D0751A6FCD}"/>
              </a:ext>
            </a:extLst>
          </p:cNvPr>
          <p:cNvPicPr>
            <a:picLocks noChangeAspect="1"/>
          </p:cNvPicPr>
          <p:nvPr/>
        </p:nvPicPr>
        <p:blipFill>
          <a:blip r:embed="rId2"/>
          <a:stretch>
            <a:fillRect/>
          </a:stretch>
        </p:blipFill>
        <p:spPr>
          <a:xfrm>
            <a:off x="224652" y="779327"/>
            <a:ext cx="6934554" cy="4750170"/>
          </a:xfrm>
          <a:prstGeom prst="rect">
            <a:avLst/>
          </a:prstGeom>
        </p:spPr>
      </p:pic>
      <p:sp>
        <p:nvSpPr>
          <p:cNvPr id="28" name="TextBox 27">
            <a:extLst>
              <a:ext uri="{FF2B5EF4-FFF2-40B4-BE49-F238E27FC236}">
                <a16:creationId xmlns:a16="http://schemas.microsoft.com/office/drawing/2014/main" id="{373AEA55-8AF3-F24C-A439-60532E25BA0C}"/>
              </a:ext>
            </a:extLst>
          </p:cNvPr>
          <p:cNvSpPr txBox="1"/>
          <p:nvPr/>
        </p:nvSpPr>
        <p:spPr>
          <a:xfrm>
            <a:off x="7159206" y="1328503"/>
            <a:ext cx="5109476" cy="4247317"/>
          </a:xfrm>
          <a:prstGeom prst="rect">
            <a:avLst/>
          </a:prstGeom>
          <a:noFill/>
        </p:spPr>
        <p:txBody>
          <a:bodyPr wrap="none" rtlCol="0">
            <a:spAutoFit/>
          </a:bodyPr>
          <a:lstStyle/>
          <a:p>
            <a:r>
              <a:rPr lang="en-US" b="1" dirty="0"/>
              <a:t>What is a Ward?</a:t>
            </a:r>
          </a:p>
          <a:p>
            <a:r>
              <a:rPr lang="en-US" dirty="0"/>
              <a:t>A </a:t>
            </a:r>
            <a:r>
              <a:rPr lang="en-US" b="1" dirty="0"/>
              <a:t>ward</a:t>
            </a:r>
            <a:r>
              <a:rPr lang="en-US" dirty="0"/>
              <a:t> is a local authority area, typically </a:t>
            </a:r>
          </a:p>
          <a:p>
            <a:r>
              <a:rPr lang="en-US" dirty="0"/>
              <a:t>used for electoral purposes. (equivalent to </a:t>
            </a:r>
          </a:p>
          <a:p>
            <a:r>
              <a:rPr lang="en-US" dirty="0"/>
              <a:t>neighborhood). There are 136 wards in </a:t>
            </a:r>
          </a:p>
          <a:p>
            <a:r>
              <a:rPr lang="en-US" dirty="0"/>
              <a:t>Madison. This plot only used house build after 1949</a:t>
            </a:r>
          </a:p>
          <a:p>
            <a:r>
              <a:rPr lang="en-US" dirty="0"/>
              <a:t>because there are some change in ward after 1949.</a:t>
            </a:r>
          </a:p>
          <a:p>
            <a:endParaRPr lang="en-US" dirty="0"/>
          </a:p>
          <a:p>
            <a:r>
              <a:rPr lang="en-US" b="1" dirty="0"/>
              <a:t>Interpretation of the orange line:</a:t>
            </a:r>
          </a:p>
          <a:p>
            <a:r>
              <a:rPr lang="en-US" dirty="0"/>
              <a:t>Median amount of Net Tax paid for Wards is</a:t>
            </a:r>
          </a:p>
          <a:p>
            <a:r>
              <a:rPr lang="en-US" dirty="0"/>
              <a:t>1.39 Millions</a:t>
            </a:r>
          </a:p>
          <a:p>
            <a:r>
              <a:rPr lang="en-US" dirty="0"/>
              <a:t> </a:t>
            </a:r>
          </a:p>
          <a:p>
            <a:r>
              <a:rPr lang="en-US" b="1" dirty="0"/>
              <a:t>Why is this important?</a:t>
            </a:r>
          </a:p>
          <a:p>
            <a:r>
              <a:rPr lang="en-US" dirty="0"/>
              <a:t>There is ward pay up to 11.62 millions and ward pay </a:t>
            </a:r>
          </a:p>
          <a:p>
            <a:r>
              <a:rPr lang="en-US" dirty="0"/>
              <a:t>As little as 0.0039 millions. So it is important to </a:t>
            </a:r>
          </a:p>
          <a:p>
            <a:r>
              <a:rPr lang="en-US" dirty="0"/>
              <a:t>differentiate between wards. </a:t>
            </a:r>
          </a:p>
        </p:txBody>
      </p:sp>
      <p:cxnSp>
        <p:nvCxnSpPr>
          <p:cNvPr id="30" name="Straight Connector 29">
            <a:extLst>
              <a:ext uri="{FF2B5EF4-FFF2-40B4-BE49-F238E27FC236}">
                <a16:creationId xmlns:a16="http://schemas.microsoft.com/office/drawing/2014/main" id="{848501B2-ADCE-D14C-8037-D00F4F9A1246}"/>
              </a:ext>
            </a:extLst>
          </p:cNvPr>
          <p:cNvCxnSpPr/>
          <p:nvPr/>
        </p:nvCxnSpPr>
        <p:spPr>
          <a:xfrm>
            <a:off x="821635" y="3074504"/>
            <a:ext cx="768626" cy="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7C9C4888-1299-4A46-A44C-8DD44C86EFEE}"/>
              </a:ext>
            </a:extLst>
          </p:cNvPr>
          <p:cNvCxnSpPr/>
          <p:nvPr/>
        </p:nvCxnSpPr>
        <p:spPr>
          <a:xfrm>
            <a:off x="1590261" y="3074504"/>
            <a:ext cx="0" cy="2027583"/>
          </a:xfrm>
          <a:prstGeom prst="line">
            <a:avLst/>
          </a:prstGeom>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D3F51D94-121F-C844-A0E7-1DDEEB7FE62F}"/>
              </a:ext>
            </a:extLst>
          </p:cNvPr>
          <p:cNvSpPr txBox="1"/>
          <p:nvPr/>
        </p:nvSpPr>
        <p:spPr>
          <a:xfrm>
            <a:off x="7159206" y="238539"/>
            <a:ext cx="1569725" cy="646331"/>
          </a:xfrm>
          <a:prstGeom prst="rect">
            <a:avLst/>
          </a:prstGeom>
          <a:noFill/>
        </p:spPr>
        <p:txBody>
          <a:bodyPr wrap="none" rtlCol="0">
            <a:spAutoFit/>
          </a:bodyPr>
          <a:lstStyle/>
          <a:p>
            <a:r>
              <a:rPr lang="en-US" dirty="0"/>
              <a:t>Variable: Ward</a:t>
            </a:r>
          </a:p>
          <a:p>
            <a:r>
              <a:rPr lang="en-US" dirty="0"/>
              <a:t> </a:t>
            </a:r>
          </a:p>
        </p:txBody>
      </p:sp>
    </p:spTree>
    <p:extLst>
      <p:ext uri="{BB962C8B-B14F-4D97-AF65-F5344CB8AC3E}">
        <p14:creationId xmlns:p14="http://schemas.microsoft.com/office/powerpoint/2010/main" val="1921887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72293F-4EFD-D34B-9386-D5920F8A67AE}"/>
              </a:ext>
            </a:extLst>
          </p:cNvPr>
          <p:cNvPicPr>
            <a:picLocks noGrp="1" noChangeAspect="1"/>
          </p:cNvPicPr>
          <p:nvPr>
            <p:ph idx="1"/>
          </p:nvPr>
        </p:nvPicPr>
        <p:blipFill>
          <a:blip r:embed="rId2"/>
          <a:stretch>
            <a:fillRect/>
          </a:stretch>
        </p:blipFill>
        <p:spPr>
          <a:xfrm>
            <a:off x="378201" y="-157472"/>
            <a:ext cx="9282633" cy="7172944"/>
          </a:xfrm>
        </p:spPr>
      </p:pic>
      <p:sp>
        <p:nvSpPr>
          <p:cNvPr id="6" name="Frame 5">
            <a:extLst>
              <a:ext uri="{FF2B5EF4-FFF2-40B4-BE49-F238E27FC236}">
                <a16:creationId xmlns:a16="http://schemas.microsoft.com/office/drawing/2014/main" id="{2587EE17-7833-7147-BE06-559AB33F08DD}"/>
              </a:ext>
            </a:extLst>
          </p:cNvPr>
          <p:cNvSpPr/>
          <p:nvPr/>
        </p:nvSpPr>
        <p:spPr>
          <a:xfrm>
            <a:off x="1139687" y="5300869"/>
            <a:ext cx="225287" cy="225287"/>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2BC9D69E-68E2-004F-8BCB-B66299B07D00}"/>
              </a:ext>
            </a:extLst>
          </p:cNvPr>
          <p:cNvSpPr txBox="1"/>
          <p:nvPr/>
        </p:nvSpPr>
        <p:spPr>
          <a:xfrm>
            <a:off x="9728485" y="742122"/>
            <a:ext cx="2571025" cy="6740307"/>
          </a:xfrm>
          <a:prstGeom prst="rect">
            <a:avLst/>
          </a:prstGeom>
          <a:noFill/>
        </p:spPr>
        <p:txBody>
          <a:bodyPr wrap="none" rtlCol="0">
            <a:spAutoFit/>
          </a:bodyPr>
          <a:lstStyle/>
          <a:p>
            <a:r>
              <a:rPr lang="en-US" dirty="0"/>
              <a:t>Ward 106 with highest </a:t>
            </a:r>
          </a:p>
          <a:p>
            <a:r>
              <a:rPr lang="en-US" dirty="0"/>
              <a:t>Net tax of 11.62 M</a:t>
            </a:r>
          </a:p>
          <a:p>
            <a:r>
              <a:rPr lang="en-US" dirty="0"/>
              <a:t>and has 1263 properties </a:t>
            </a:r>
          </a:p>
          <a:p>
            <a:endParaRPr lang="en-US" dirty="0"/>
          </a:p>
          <a:p>
            <a:r>
              <a:rPr lang="en-US" dirty="0"/>
              <a:t>Ward 114 with lowest </a:t>
            </a:r>
          </a:p>
          <a:p>
            <a:r>
              <a:rPr lang="en-US" dirty="0"/>
              <a:t>Net tax of 0.0039 M</a:t>
            </a:r>
          </a:p>
          <a:p>
            <a:r>
              <a:rPr lang="en-US" dirty="0"/>
              <a:t>and has 1 properties</a:t>
            </a:r>
          </a:p>
          <a:p>
            <a:endParaRPr lang="en-US" dirty="0"/>
          </a:p>
          <a:p>
            <a:endParaRPr lang="en-US" dirty="0"/>
          </a:p>
          <a:p>
            <a:r>
              <a:rPr lang="en-US" dirty="0"/>
              <a:t>Ward 47 with highest </a:t>
            </a:r>
          </a:p>
          <a:p>
            <a:r>
              <a:rPr lang="en-US" dirty="0"/>
              <a:t>mean net tax of </a:t>
            </a:r>
          </a:p>
          <a:p>
            <a:r>
              <a:rPr lang="en-US" dirty="0"/>
              <a:t>0.027 M, sum net tax</a:t>
            </a:r>
          </a:p>
          <a:p>
            <a:r>
              <a:rPr lang="en-US" dirty="0"/>
              <a:t>0f 0.054 M and has </a:t>
            </a:r>
          </a:p>
          <a:p>
            <a:r>
              <a:rPr lang="en-US" dirty="0"/>
              <a:t>2 properties</a:t>
            </a:r>
          </a:p>
          <a:p>
            <a:endParaRPr lang="en-US" dirty="0"/>
          </a:p>
          <a:p>
            <a:r>
              <a:rPr lang="en-US" dirty="0"/>
              <a:t>Ward 74 with lowest </a:t>
            </a:r>
          </a:p>
          <a:p>
            <a:r>
              <a:rPr lang="en-US" dirty="0"/>
              <a:t>mean net tax of </a:t>
            </a:r>
          </a:p>
          <a:p>
            <a:r>
              <a:rPr lang="en-US" dirty="0"/>
              <a:t>0.0029 M, sum net tax</a:t>
            </a:r>
          </a:p>
          <a:p>
            <a:r>
              <a:rPr lang="en-US" dirty="0"/>
              <a:t>0f 0.61 M and has </a:t>
            </a:r>
          </a:p>
          <a:p>
            <a:r>
              <a:rPr lang="en-US" dirty="0"/>
              <a:t>213 properties, built </a:t>
            </a:r>
          </a:p>
          <a:p>
            <a:r>
              <a:rPr lang="en-US" dirty="0"/>
              <a:t>around 1980s.</a:t>
            </a:r>
          </a:p>
          <a:p>
            <a:endParaRPr lang="en-US" dirty="0"/>
          </a:p>
          <a:p>
            <a:endParaRPr lang="en-US" dirty="0"/>
          </a:p>
          <a:p>
            <a:endParaRPr lang="en-US" dirty="0"/>
          </a:p>
        </p:txBody>
      </p:sp>
      <p:sp>
        <p:nvSpPr>
          <p:cNvPr id="8" name="Frame 7">
            <a:extLst>
              <a:ext uri="{FF2B5EF4-FFF2-40B4-BE49-F238E27FC236}">
                <a16:creationId xmlns:a16="http://schemas.microsoft.com/office/drawing/2014/main" id="{2D493AEE-7C7B-874C-BFBD-B0B78F6C60E3}"/>
              </a:ext>
            </a:extLst>
          </p:cNvPr>
          <p:cNvSpPr/>
          <p:nvPr/>
        </p:nvSpPr>
        <p:spPr>
          <a:xfrm>
            <a:off x="9503198" y="894521"/>
            <a:ext cx="225287" cy="225287"/>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DCE19133-A25A-6444-8CEE-B66DAC3A1190}"/>
              </a:ext>
            </a:extLst>
          </p:cNvPr>
          <p:cNvSpPr/>
          <p:nvPr/>
        </p:nvSpPr>
        <p:spPr>
          <a:xfrm>
            <a:off x="1797059" y="5300869"/>
            <a:ext cx="225286" cy="198783"/>
          </a:xfrm>
          <a:prstGeom prst="fram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2" name="Frame 11">
            <a:extLst>
              <a:ext uri="{FF2B5EF4-FFF2-40B4-BE49-F238E27FC236}">
                <a16:creationId xmlns:a16="http://schemas.microsoft.com/office/drawing/2014/main" id="{90FB4790-7775-F241-84EF-910B6B82080F}"/>
              </a:ext>
            </a:extLst>
          </p:cNvPr>
          <p:cNvSpPr/>
          <p:nvPr/>
        </p:nvSpPr>
        <p:spPr>
          <a:xfrm>
            <a:off x="9503199" y="1896284"/>
            <a:ext cx="226688" cy="225287"/>
          </a:xfrm>
          <a:prstGeom prst="fram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Frame 12">
            <a:extLst>
              <a:ext uri="{FF2B5EF4-FFF2-40B4-BE49-F238E27FC236}">
                <a16:creationId xmlns:a16="http://schemas.microsoft.com/office/drawing/2014/main" id="{53DCD468-E072-8544-9865-FFD0EF01106A}"/>
              </a:ext>
            </a:extLst>
          </p:cNvPr>
          <p:cNvSpPr/>
          <p:nvPr/>
        </p:nvSpPr>
        <p:spPr>
          <a:xfrm>
            <a:off x="5320748" y="3584712"/>
            <a:ext cx="225287" cy="225287"/>
          </a:xfrm>
          <a:prstGeom prst="frame">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11900FA3-AB54-A445-96AF-D2B669BAF1D1}"/>
              </a:ext>
            </a:extLst>
          </p:cNvPr>
          <p:cNvSpPr/>
          <p:nvPr/>
        </p:nvSpPr>
        <p:spPr>
          <a:xfrm>
            <a:off x="9503197" y="3282357"/>
            <a:ext cx="225287" cy="225287"/>
          </a:xfrm>
          <a:prstGeom prst="frame">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1F2206FC-B8C2-794E-9D28-1DBBCA333AB8}"/>
              </a:ext>
            </a:extLst>
          </p:cNvPr>
          <p:cNvSpPr/>
          <p:nvPr/>
        </p:nvSpPr>
        <p:spPr>
          <a:xfrm>
            <a:off x="4585252" y="5300869"/>
            <a:ext cx="225287" cy="225287"/>
          </a:xfrm>
          <a:prstGeom prst="fram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73BADBEA-635A-404F-8837-119CBB9E5EA4}"/>
              </a:ext>
            </a:extLst>
          </p:cNvPr>
          <p:cNvSpPr/>
          <p:nvPr/>
        </p:nvSpPr>
        <p:spPr>
          <a:xfrm>
            <a:off x="9503197" y="4923627"/>
            <a:ext cx="225287" cy="225287"/>
          </a:xfrm>
          <a:prstGeom prst="fram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9345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5A2C-93EC-5C42-8AB2-B02D02910E9A}"/>
              </a:ext>
            </a:extLst>
          </p:cNvPr>
          <p:cNvSpPr>
            <a:spLocks noGrp="1"/>
          </p:cNvSpPr>
          <p:nvPr>
            <p:ph type="title"/>
          </p:nvPr>
        </p:nvSpPr>
        <p:spPr/>
        <p:txBody>
          <a:bodyPr/>
          <a:lstStyle/>
          <a:p>
            <a:r>
              <a:rPr lang="en-US" dirty="0"/>
              <a:t>Take away points</a:t>
            </a:r>
          </a:p>
        </p:txBody>
      </p:sp>
      <p:sp>
        <p:nvSpPr>
          <p:cNvPr id="5" name="TextBox 4">
            <a:extLst>
              <a:ext uri="{FF2B5EF4-FFF2-40B4-BE49-F238E27FC236}">
                <a16:creationId xmlns:a16="http://schemas.microsoft.com/office/drawing/2014/main" id="{CFC892BF-3D24-1F41-A64F-172878887CD6}"/>
              </a:ext>
            </a:extLst>
          </p:cNvPr>
          <p:cNvSpPr txBox="1"/>
          <p:nvPr/>
        </p:nvSpPr>
        <p:spPr>
          <a:xfrm>
            <a:off x="838200" y="1908313"/>
            <a:ext cx="10515600" cy="3662541"/>
          </a:xfrm>
          <a:prstGeom prst="rect">
            <a:avLst/>
          </a:prstGeom>
          <a:noFill/>
        </p:spPr>
        <p:txBody>
          <a:bodyPr wrap="square" rtlCol="0">
            <a:spAutoFit/>
          </a:bodyPr>
          <a:lstStyle/>
          <a:p>
            <a:pPr marL="285750" indent="-285750">
              <a:buFont typeface="Arial" panose="020B0604020202020204" pitchFamily="34" charset="0"/>
              <a:buChar char="•"/>
            </a:pPr>
            <a:r>
              <a:rPr lang="en-US" sz="2800" dirty="0"/>
              <a:t>Housing market in Madison is slowly recovering from the Great depression, so the number of property built is doubled.</a:t>
            </a:r>
          </a:p>
          <a:p>
            <a:pPr marL="285750" indent="-285750">
              <a:buFont typeface="Arial" panose="020B0604020202020204" pitchFamily="34" charset="0"/>
              <a:buChar char="•"/>
            </a:pPr>
            <a:r>
              <a:rPr lang="en-US" sz="2800" dirty="0"/>
              <a:t>Value of houses around early 1900s are greater but has higher variance.</a:t>
            </a:r>
          </a:p>
          <a:p>
            <a:pPr marL="285750" indent="-285750">
              <a:buFont typeface="Arial" panose="020B0604020202020204" pitchFamily="34" charset="0"/>
              <a:buChar char="•"/>
            </a:pPr>
            <a:r>
              <a:rPr lang="en-US" sz="2800" dirty="0"/>
              <a:t>Even though not many houses are built in recent years, they are increasing in average total value and have higher net tax</a:t>
            </a:r>
          </a:p>
          <a:p>
            <a:pPr marL="285750" indent="-285750">
              <a:buFont typeface="Arial" panose="020B0604020202020204" pitchFamily="34" charset="0"/>
              <a:buChar char="•"/>
            </a:pPr>
            <a:r>
              <a:rPr lang="en-US" sz="2800" dirty="0"/>
              <a:t>Residential properties have the most influence on the overall net tax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4521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ABB3-D315-7D4E-92EC-B0782BA93BDC}"/>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04509D03-506C-A34B-8CC0-B723078A29E0}"/>
              </a:ext>
            </a:extLst>
          </p:cNvPr>
          <p:cNvSpPr>
            <a:spLocks noGrp="1"/>
          </p:cNvSpPr>
          <p:nvPr>
            <p:ph idx="1"/>
          </p:nvPr>
        </p:nvSpPr>
        <p:spPr/>
        <p:txBody>
          <a:bodyPr>
            <a:normAutofit/>
          </a:bodyPr>
          <a:lstStyle/>
          <a:p>
            <a:r>
              <a:rPr lang="en-US" dirty="0"/>
              <a:t>U.S’s economy is expanding right now. How does this affect Madison’s housing?</a:t>
            </a:r>
          </a:p>
          <a:p>
            <a:pPr lvl="1"/>
            <a:r>
              <a:rPr lang="en-US" dirty="0"/>
              <a:t>Even though residential property build in 2017 is only 29.0% of residential property build in 2004, it has doubled ever since the great depression of 2009.</a:t>
            </a:r>
          </a:p>
          <a:p>
            <a:r>
              <a:rPr lang="en-US" dirty="0"/>
              <a:t>Should you buy a new home or an older home? Or how tax for residential properties changes depending on the year build?</a:t>
            </a:r>
          </a:p>
          <a:p>
            <a:r>
              <a:rPr lang="en-US" dirty="0"/>
              <a:t>How much of the property tax comes from new development? And what kinds of properties are in new development?</a:t>
            </a:r>
          </a:p>
          <a:p>
            <a:pPr lvl="1"/>
            <a:endParaRPr lang="en-US" dirty="0"/>
          </a:p>
          <a:p>
            <a:pPr lvl="1"/>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10175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025E-4262-1C41-A589-57623871DE0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EC9BA4D-8D57-6649-B541-E2CE91EE634D}"/>
              </a:ext>
            </a:extLst>
          </p:cNvPr>
          <p:cNvSpPr>
            <a:spLocks noGrp="1"/>
          </p:cNvSpPr>
          <p:nvPr>
            <p:ph idx="1"/>
          </p:nvPr>
        </p:nvSpPr>
        <p:spPr/>
        <p:txBody>
          <a:bodyPr/>
          <a:lstStyle/>
          <a:p>
            <a:r>
              <a:rPr lang="en-US" dirty="0"/>
              <a:t>Housing price </a:t>
            </a:r>
          </a:p>
          <a:p>
            <a:r>
              <a:rPr lang="en-US" dirty="0"/>
              <a:t>Number of houses build from 1837 to 2017</a:t>
            </a:r>
          </a:p>
          <a:p>
            <a:r>
              <a:rPr lang="en-US" dirty="0"/>
              <a:t>Relationship between Total Net Tax and year build for houses</a:t>
            </a:r>
          </a:p>
          <a:p>
            <a:r>
              <a:rPr lang="en-US" dirty="0"/>
              <a:t>Take a look at some of interesting variables selected from Lasso</a:t>
            </a:r>
          </a:p>
          <a:p>
            <a:r>
              <a:rPr lang="en-US" dirty="0"/>
              <a:t>Understand how the value of Madison’s residential properties change over time</a:t>
            </a:r>
          </a:p>
          <a:p>
            <a:r>
              <a:rPr lang="en-US" dirty="0"/>
              <a:t>Net tax for different property class and wards </a:t>
            </a:r>
          </a:p>
        </p:txBody>
      </p:sp>
    </p:spTree>
    <p:extLst>
      <p:ext uri="{BB962C8B-B14F-4D97-AF65-F5344CB8AC3E}">
        <p14:creationId xmlns:p14="http://schemas.microsoft.com/office/powerpoint/2010/main" val="3893900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51B5-D840-CC4D-A9CD-EB4CD4416AA0}"/>
              </a:ext>
            </a:extLst>
          </p:cNvPr>
          <p:cNvSpPr>
            <a:spLocks noGrp="1"/>
          </p:cNvSpPr>
          <p:nvPr>
            <p:ph type="title"/>
          </p:nvPr>
        </p:nvSpPr>
        <p:spPr/>
        <p:txBody>
          <a:bodyPr/>
          <a:lstStyle/>
          <a:p>
            <a:r>
              <a:rPr lang="en-US" dirty="0"/>
              <a:t>Data (Where did I get it? And what is in it?)</a:t>
            </a:r>
          </a:p>
        </p:txBody>
      </p:sp>
      <p:sp>
        <p:nvSpPr>
          <p:cNvPr id="3" name="Content Placeholder 2">
            <a:extLst>
              <a:ext uri="{FF2B5EF4-FFF2-40B4-BE49-F238E27FC236}">
                <a16:creationId xmlns:a16="http://schemas.microsoft.com/office/drawing/2014/main" id="{60D2E4FC-3B68-A04C-A5C8-26DE6F2C7993}"/>
              </a:ext>
            </a:extLst>
          </p:cNvPr>
          <p:cNvSpPr>
            <a:spLocks noGrp="1"/>
          </p:cNvSpPr>
          <p:nvPr>
            <p:ph idx="1"/>
          </p:nvPr>
        </p:nvSpPr>
        <p:spPr/>
        <p:txBody>
          <a:bodyPr/>
          <a:lstStyle/>
          <a:p>
            <a:r>
              <a:rPr lang="en-US" dirty="0"/>
              <a:t>Madison’s public website</a:t>
            </a:r>
          </a:p>
          <a:p>
            <a:r>
              <a:rPr lang="en-US" dirty="0"/>
              <a:t>The data contains the value for Madison’s property, taxes, ward, year build, Property Class, </a:t>
            </a:r>
            <a:r>
              <a:rPr lang="en-US" dirty="0" err="1"/>
              <a:t>ect</a:t>
            </a:r>
            <a:endParaRPr lang="en-US" dirty="0"/>
          </a:p>
          <a:p>
            <a:r>
              <a:rPr lang="en-US" dirty="0"/>
              <a:t>There are zero as a year(what are in year zero?)</a:t>
            </a:r>
          </a:p>
          <a:p>
            <a:pPr lvl="1"/>
            <a:r>
              <a:rPr lang="en-US" dirty="0"/>
              <a:t>Industry and Commercial only has zero year</a:t>
            </a:r>
          </a:p>
          <a:p>
            <a:pPr lvl="1"/>
            <a:r>
              <a:rPr lang="en-US"/>
              <a:t>In </a:t>
            </a:r>
            <a:r>
              <a:rPr lang="en-US" dirty="0"/>
              <a:t>this presentation, we will mainly explore residential property, which only has 0.5% of net tax from zero year </a:t>
            </a:r>
          </a:p>
          <a:p>
            <a:pPr lvl="1"/>
            <a:endParaRPr lang="en-US" sz="1800" dirty="0"/>
          </a:p>
          <a:p>
            <a:pPr lvl="1"/>
            <a:endParaRPr lang="en-US" sz="1800" dirty="0"/>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8052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22098-75EF-B249-9B93-A5E9BD9B4C34}"/>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dirty="0">
                <a:solidFill>
                  <a:schemeClr val="bg1"/>
                </a:solidFill>
              </a:rPr>
              <a:t>Overview of housing price </a:t>
            </a:r>
          </a:p>
        </p:txBody>
      </p:sp>
      <p:pic>
        <p:nvPicPr>
          <p:cNvPr id="5" name="Picture 4" descr="A screenshot of a cell phone&#10;&#10;Description automatically generated">
            <a:extLst>
              <a:ext uri="{FF2B5EF4-FFF2-40B4-BE49-F238E27FC236}">
                <a16:creationId xmlns:a16="http://schemas.microsoft.com/office/drawing/2014/main" id="{CDF82F26-A85E-E148-8FCA-87F9408D38F4}"/>
              </a:ext>
            </a:extLst>
          </p:cNvPr>
          <p:cNvPicPr>
            <a:picLocks noChangeAspect="1"/>
          </p:cNvPicPr>
          <p:nvPr/>
        </p:nvPicPr>
        <p:blipFill>
          <a:blip r:embed="rId2"/>
          <a:stretch>
            <a:fillRect/>
          </a:stretch>
        </p:blipFill>
        <p:spPr>
          <a:xfrm>
            <a:off x="4827749" y="976274"/>
            <a:ext cx="6207676" cy="5183410"/>
          </a:xfrm>
          <a:prstGeom prst="rect">
            <a:avLst/>
          </a:prstGeom>
        </p:spPr>
      </p:pic>
      <p:cxnSp>
        <p:nvCxnSpPr>
          <p:cNvPr id="6" name="Straight Connector 5">
            <a:extLst>
              <a:ext uri="{FF2B5EF4-FFF2-40B4-BE49-F238E27FC236}">
                <a16:creationId xmlns:a16="http://schemas.microsoft.com/office/drawing/2014/main" id="{C5D5C1F4-3564-3940-B338-93528B4C9438}"/>
              </a:ext>
            </a:extLst>
          </p:cNvPr>
          <p:cNvCxnSpPr/>
          <p:nvPr/>
        </p:nvCxnSpPr>
        <p:spPr>
          <a:xfrm>
            <a:off x="5757797" y="3451385"/>
            <a:ext cx="136044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63E4C08E-C181-0A41-8EDB-2361BF06C2F9}"/>
              </a:ext>
            </a:extLst>
          </p:cNvPr>
          <p:cNvCxnSpPr/>
          <p:nvPr/>
        </p:nvCxnSpPr>
        <p:spPr>
          <a:xfrm>
            <a:off x="7133326" y="3451385"/>
            <a:ext cx="0" cy="1538868"/>
          </a:xfrm>
          <a:prstGeom prst="line">
            <a:avLst/>
          </a:prstGeom>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BBF7DD6A-6CFC-4B4E-BD4C-60984EFCA009}"/>
              </a:ext>
            </a:extLst>
          </p:cNvPr>
          <p:cNvSpPr txBox="1"/>
          <p:nvPr/>
        </p:nvSpPr>
        <p:spPr>
          <a:xfrm>
            <a:off x="1156575" y="3943976"/>
            <a:ext cx="2997424" cy="1754326"/>
          </a:xfrm>
          <a:prstGeom prst="rect">
            <a:avLst/>
          </a:prstGeom>
          <a:noFill/>
        </p:spPr>
        <p:txBody>
          <a:bodyPr wrap="none" rtlCol="0">
            <a:spAutoFit/>
          </a:bodyPr>
          <a:lstStyle/>
          <a:p>
            <a:r>
              <a:rPr lang="en-US" b="1" dirty="0"/>
              <a:t>Interpretation of the red line:</a:t>
            </a:r>
          </a:p>
          <a:p>
            <a:r>
              <a:rPr lang="en-US" dirty="0"/>
              <a:t>Median house value in </a:t>
            </a:r>
          </a:p>
          <a:p>
            <a:r>
              <a:rPr lang="en-US" dirty="0"/>
              <a:t>Madison has a total assessed </a:t>
            </a:r>
          </a:p>
          <a:p>
            <a:r>
              <a:rPr lang="en-US" dirty="0"/>
              <a:t>Value of around $224,400.</a:t>
            </a:r>
          </a:p>
          <a:p>
            <a:r>
              <a:rPr lang="en-US" dirty="0"/>
              <a:t>This is slightly lower than the </a:t>
            </a:r>
          </a:p>
          <a:p>
            <a:r>
              <a:rPr lang="en-US" dirty="0"/>
              <a:t>national median of $ 226,300.</a:t>
            </a:r>
          </a:p>
        </p:txBody>
      </p:sp>
    </p:spTree>
    <p:extLst>
      <p:ext uri="{BB962C8B-B14F-4D97-AF65-F5344CB8AC3E}">
        <p14:creationId xmlns:p14="http://schemas.microsoft.com/office/powerpoint/2010/main" val="145515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FF60E7E0-33E9-6D42-9BF6-8829A5371516}"/>
              </a:ext>
            </a:extLst>
          </p:cNvPr>
          <p:cNvPicPr>
            <a:picLocks noChangeAspect="1"/>
          </p:cNvPicPr>
          <p:nvPr/>
        </p:nvPicPr>
        <p:blipFill>
          <a:blip r:embed="rId2"/>
          <a:stretch>
            <a:fillRect/>
          </a:stretch>
        </p:blipFill>
        <p:spPr>
          <a:xfrm>
            <a:off x="0" y="493150"/>
            <a:ext cx="12192000" cy="5871699"/>
          </a:xfrm>
          <a:prstGeom prst="rect">
            <a:avLst/>
          </a:prstGeom>
        </p:spPr>
      </p:pic>
      <p:sp>
        <p:nvSpPr>
          <p:cNvPr id="6" name="TextBox 5">
            <a:extLst>
              <a:ext uri="{FF2B5EF4-FFF2-40B4-BE49-F238E27FC236}">
                <a16:creationId xmlns:a16="http://schemas.microsoft.com/office/drawing/2014/main" id="{FBA41845-2067-0F4E-A513-81E7E9007F8D}"/>
              </a:ext>
            </a:extLst>
          </p:cNvPr>
          <p:cNvSpPr txBox="1"/>
          <p:nvPr/>
        </p:nvSpPr>
        <p:spPr>
          <a:xfrm>
            <a:off x="6917634" y="6488668"/>
            <a:ext cx="5158785" cy="369332"/>
          </a:xfrm>
          <a:prstGeom prst="rect">
            <a:avLst/>
          </a:prstGeom>
          <a:noFill/>
        </p:spPr>
        <p:txBody>
          <a:bodyPr wrap="none" rtlCol="0">
            <a:spAutoFit/>
          </a:bodyPr>
          <a:lstStyle/>
          <a:p>
            <a:r>
              <a:rPr lang="en-US" dirty="0"/>
              <a:t>Zero year is excluded, only account of 0.5% of net tax</a:t>
            </a:r>
          </a:p>
        </p:txBody>
      </p:sp>
    </p:spTree>
    <p:extLst>
      <p:ext uri="{BB962C8B-B14F-4D97-AF65-F5344CB8AC3E}">
        <p14:creationId xmlns:p14="http://schemas.microsoft.com/office/powerpoint/2010/main" val="57051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 up of text on a white background&#10;&#10;Description automatically generated">
            <a:extLst>
              <a:ext uri="{FF2B5EF4-FFF2-40B4-BE49-F238E27FC236}">
                <a16:creationId xmlns:a16="http://schemas.microsoft.com/office/drawing/2014/main" id="{B89CE58E-31D4-3849-AFFA-C8268AD51766}"/>
              </a:ext>
            </a:extLst>
          </p:cNvPr>
          <p:cNvPicPr>
            <a:picLocks noChangeAspect="1"/>
          </p:cNvPicPr>
          <p:nvPr/>
        </p:nvPicPr>
        <p:blipFill>
          <a:blip r:embed="rId2"/>
          <a:stretch>
            <a:fillRect/>
          </a:stretch>
        </p:blipFill>
        <p:spPr>
          <a:xfrm>
            <a:off x="0" y="0"/>
            <a:ext cx="8868534" cy="348937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377DB3F-2A6B-7D42-9FFB-F407081FCE62}"/>
              </a:ext>
            </a:extLst>
          </p:cNvPr>
          <p:cNvPicPr>
            <a:picLocks noChangeAspect="1"/>
          </p:cNvPicPr>
          <p:nvPr/>
        </p:nvPicPr>
        <p:blipFill>
          <a:blip r:embed="rId3"/>
          <a:stretch>
            <a:fillRect/>
          </a:stretch>
        </p:blipFill>
        <p:spPr>
          <a:xfrm>
            <a:off x="0" y="3626346"/>
            <a:ext cx="8882028" cy="3105698"/>
          </a:xfrm>
          <a:prstGeom prst="rect">
            <a:avLst/>
          </a:prstGeom>
        </p:spPr>
      </p:pic>
      <p:sp>
        <p:nvSpPr>
          <p:cNvPr id="13" name="TextBox 12">
            <a:extLst>
              <a:ext uri="{FF2B5EF4-FFF2-40B4-BE49-F238E27FC236}">
                <a16:creationId xmlns:a16="http://schemas.microsoft.com/office/drawing/2014/main" id="{78DFDAC8-911F-D04B-9594-95890F7B6226}"/>
              </a:ext>
            </a:extLst>
          </p:cNvPr>
          <p:cNvSpPr txBox="1"/>
          <p:nvPr/>
        </p:nvSpPr>
        <p:spPr>
          <a:xfrm>
            <a:off x="9462053" y="394692"/>
            <a:ext cx="2067339" cy="6740307"/>
          </a:xfrm>
          <a:prstGeom prst="rect">
            <a:avLst/>
          </a:prstGeom>
          <a:noFill/>
        </p:spPr>
        <p:txBody>
          <a:bodyPr wrap="square" rtlCol="0">
            <a:spAutoFit/>
          </a:bodyPr>
          <a:lstStyle/>
          <a:p>
            <a:r>
              <a:rPr lang="en-US" dirty="0"/>
              <a:t>Residential property contains houses and condos</a:t>
            </a:r>
          </a:p>
          <a:p>
            <a:endParaRPr lang="en-US" dirty="0"/>
          </a:p>
          <a:p>
            <a:r>
              <a:rPr lang="en-US" dirty="0"/>
              <a:t>Residential houses build in 2017 is only 29% of the houses build in 2004 and double of the houses build in 2009(great depression)</a:t>
            </a:r>
          </a:p>
          <a:p>
            <a:endParaRPr lang="en-US" dirty="0"/>
          </a:p>
          <a:p>
            <a:r>
              <a:rPr lang="en-US" dirty="0"/>
              <a:t>4.52% of total net tax came from residential property build in 2010 to 2017</a:t>
            </a:r>
          </a:p>
          <a:p>
            <a:endParaRPr lang="en-US" dirty="0"/>
          </a:p>
          <a:p>
            <a:r>
              <a:rPr lang="en-US" dirty="0"/>
              <a:t>New property (2010 – 2017 )are all residential </a:t>
            </a:r>
          </a:p>
          <a:p>
            <a:endParaRPr lang="en-US" dirty="0"/>
          </a:p>
          <a:p>
            <a:endParaRPr lang="en-US" dirty="0"/>
          </a:p>
        </p:txBody>
      </p:sp>
      <p:sp>
        <p:nvSpPr>
          <p:cNvPr id="20" name="Down Arrow 19">
            <a:extLst>
              <a:ext uri="{FF2B5EF4-FFF2-40B4-BE49-F238E27FC236}">
                <a16:creationId xmlns:a16="http://schemas.microsoft.com/office/drawing/2014/main" id="{5F13E579-1C42-054F-9CC8-F601E7CE0D1D}"/>
              </a:ext>
            </a:extLst>
          </p:cNvPr>
          <p:cNvSpPr/>
          <p:nvPr/>
        </p:nvSpPr>
        <p:spPr>
          <a:xfrm>
            <a:off x="7832035" y="4943061"/>
            <a:ext cx="198782"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037A756B-E42A-C246-A285-6D9F069207CB}"/>
              </a:ext>
            </a:extLst>
          </p:cNvPr>
          <p:cNvSpPr/>
          <p:nvPr/>
        </p:nvSpPr>
        <p:spPr>
          <a:xfrm>
            <a:off x="8357031" y="4874395"/>
            <a:ext cx="198782"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5888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4337-2CC7-A247-B92D-5BD25E91B2AF}"/>
              </a:ext>
            </a:extLst>
          </p:cNvPr>
          <p:cNvSpPr>
            <a:spLocks noGrp="1"/>
          </p:cNvSpPr>
          <p:nvPr>
            <p:ph type="title"/>
          </p:nvPr>
        </p:nvSpPr>
        <p:spPr/>
        <p:txBody>
          <a:bodyPr/>
          <a:lstStyle/>
          <a:p>
            <a:r>
              <a:rPr lang="en-US" dirty="0"/>
              <a:t>Variables Given in the Dataset </a:t>
            </a:r>
          </a:p>
        </p:txBody>
      </p:sp>
      <p:sp>
        <p:nvSpPr>
          <p:cNvPr id="3" name="Content Placeholder 2">
            <a:extLst>
              <a:ext uri="{FF2B5EF4-FFF2-40B4-BE49-F238E27FC236}">
                <a16:creationId xmlns:a16="http://schemas.microsoft.com/office/drawing/2014/main" id="{A9A7FCFC-6C70-8041-AAB3-F3FCC7CEDBB6}"/>
              </a:ext>
            </a:extLst>
          </p:cNvPr>
          <p:cNvSpPr>
            <a:spLocks noGrp="1"/>
          </p:cNvSpPr>
          <p:nvPr>
            <p:ph idx="1"/>
          </p:nvPr>
        </p:nvSpPr>
        <p:spPr>
          <a:xfrm>
            <a:off x="838200" y="1825625"/>
            <a:ext cx="3455504" cy="4351338"/>
          </a:xfrm>
        </p:spPr>
        <p:txBody>
          <a:bodyPr>
            <a:normAutofit lnSpcReduction="10000"/>
          </a:bodyPr>
          <a:lstStyle/>
          <a:p>
            <a:r>
              <a:rPr lang="en-US" dirty="0"/>
              <a:t>Address</a:t>
            </a:r>
          </a:p>
          <a:p>
            <a:r>
              <a:rPr lang="en-US" dirty="0" err="1"/>
              <a:t>DateParcelChanged</a:t>
            </a:r>
            <a:endParaRPr lang="en-US" dirty="0"/>
          </a:p>
          <a:p>
            <a:r>
              <a:rPr lang="en-US" dirty="0" err="1"/>
              <a:t>PropertyClass</a:t>
            </a:r>
            <a:endParaRPr lang="en-US" dirty="0"/>
          </a:p>
          <a:p>
            <a:r>
              <a:rPr lang="en-US" dirty="0" err="1"/>
              <a:t>YearBuilt</a:t>
            </a:r>
            <a:endParaRPr lang="en-US" dirty="0"/>
          </a:p>
          <a:p>
            <a:r>
              <a:rPr lang="en-US" dirty="0" err="1"/>
              <a:t>AssessedByState</a:t>
            </a:r>
            <a:endParaRPr lang="en-US" dirty="0"/>
          </a:p>
          <a:p>
            <a:r>
              <a:rPr lang="en-US" dirty="0" err="1"/>
              <a:t>CurrentLand</a:t>
            </a:r>
            <a:endParaRPr lang="en-US" dirty="0"/>
          </a:p>
          <a:p>
            <a:r>
              <a:rPr lang="en-US" dirty="0" err="1"/>
              <a:t>CurrentImpr</a:t>
            </a:r>
            <a:endParaRPr lang="en-US" dirty="0"/>
          </a:p>
          <a:p>
            <a:r>
              <a:rPr lang="en-US" dirty="0" err="1"/>
              <a:t>CurrentTotal</a:t>
            </a:r>
            <a:endParaRPr lang="en-US" dirty="0"/>
          </a:p>
          <a:p>
            <a:r>
              <a:rPr lang="en-US" dirty="0" err="1"/>
              <a:t>PreviousLand</a:t>
            </a:r>
            <a:endParaRPr lang="en-US" dirty="0"/>
          </a:p>
        </p:txBody>
      </p:sp>
      <p:sp>
        <p:nvSpPr>
          <p:cNvPr id="4" name="TextBox 3">
            <a:extLst>
              <a:ext uri="{FF2B5EF4-FFF2-40B4-BE49-F238E27FC236}">
                <a16:creationId xmlns:a16="http://schemas.microsoft.com/office/drawing/2014/main" id="{59BBDC91-1028-B140-868E-988710806290}"/>
              </a:ext>
            </a:extLst>
          </p:cNvPr>
          <p:cNvSpPr txBox="1"/>
          <p:nvPr/>
        </p:nvSpPr>
        <p:spPr>
          <a:xfrm>
            <a:off x="4678016" y="1855303"/>
            <a:ext cx="3697357"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err="1"/>
              <a:t>PreviousImpr</a:t>
            </a:r>
            <a:endParaRPr lang="en-US" sz="2800" dirty="0"/>
          </a:p>
          <a:p>
            <a:pPr marL="285750" indent="-285750">
              <a:buFont typeface="Arial" panose="020B0604020202020204" pitchFamily="34" charset="0"/>
              <a:buChar char="•"/>
            </a:pPr>
            <a:r>
              <a:rPr lang="en-US" sz="2800" dirty="0" err="1"/>
              <a:t>PreviousTotal</a:t>
            </a:r>
            <a:endParaRPr lang="en-US" sz="2800" dirty="0"/>
          </a:p>
          <a:p>
            <a:pPr marL="285750" indent="-285750">
              <a:buFont typeface="Arial" panose="020B0604020202020204" pitchFamily="34" charset="0"/>
              <a:buChar char="•"/>
            </a:pPr>
            <a:r>
              <a:rPr lang="en-US" sz="2800" dirty="0" err="1"/>
              <a:t>NetTaxes</a:t>
            </a:r>
            <a:endParaRPr lang="en-US" sz="2800" dirty="0"/>
          </a:p>
          <a:p>
            <a:pPr marL="285750" indent="-285750">
              <a:buFont typeface="Arial" panose="020B0604020202020204" pitchFamily="34" charset="0"/>
              <a:buChar char="•"/>
            </a:pPr>
            <a:r>
              <a:rPr lang="en-US" sz="2800" dirty="0" err="1"/>
              <a:t>SpecialAssmnt</a:t>
            </a:r>
            <a:endParaRPr lang="en-US" sz="2800" dirty="0"/>
          </a:p>
          <a:p>
            <a:pPr marL="285750" indent="-285750">
              <a:buFont typeface="Arial" panose="020B0604020202020204" pitchFamily="34" charset="0"/>
              <a:buChar char="•"/>
            </a:pPr>
            <a:r>
              <a:rPr lang="en-US" sz="2800" dirty="0" err="1"/>
              <a:t>OtherCharges</a:t>
            </a:r>
            <a:endParaRPr lang="en-US" sz="2800" dirty="0"/>
          </a:p>
          <a:p>
            <a:pPr marL="285750" indent="-285750">
              <a:buFont typeface="Arial" panose="020B0604020202020204" pitchFamily="34" charset="0"/>
              <a:buChar char="•"/>
            </a:pPr>
            <a:r>
              <a:rPr lang="en-US" sz="2800" dirty="0" err="1"/>
              <a:t>TotalTaxes</a:t>
            </a:r>
            <a:endParaRPr lang="en-US" sz="2800" dirty="0"/>
          </a:p>
          <a:p>
            <a:pPr marL="285750" indent="-285750">
              <a:buFont typeface="Arial" panose="020B0604020202020204" pitchFamily="34" charset="0"/>
              <a:buChar char="•"/>
            </a:pPr>
            <a:r>
              <a:rPr lang="en-US" sz="2800" dirty="0"/>
              <a:t>Ward</a:t>
            </a:r>
          </a:p>
          <a:p>
            <a:pPr marL="285750" indent="-285750">
              <a:buFont typeface="Arial" panose="020B0604020202020204" pitchFamily="34" charset="0"/>
              <a:buChar char="•"/>
            </a:pPr>
            <a:r>
              <a:rPr lang="en-US" sz="2800" dirty="0" err="1"/>
              <a:t>StateAssemblyDistrict</a:t>
            </a:r>
            <a:endParaRPr lang="en-US" sz="2800" dirty="0"/>
          </a:p>
          <a:p>
            <a:pPr marL="285750" indent="-285750">
              <a:buFont typeface="Arial" panose="020B0604020202020204" pitchFamily="34" charset="0"/>
              <a:buChar char="•"/>
            </a:pPr>
            <a:r>
              <a:rPr lang="en-US" sz="2800" dirty="0"/>
              <a:t>PreviousLand2</a:t>
            </a:r>
          </a:p>
        </p:txBody>
      </p:sp>
      <p:sp>
        <p:nvSpPr>
          <p:cNvPr id="5" name="TextBox 4">
            <a:extLst>
              <a:ext uri="{FF2B5EF4-FFF2-40B4-BE49-F238E27FC236}">
                <a16:creationId xmlns:a16="http://schemas.microsoft.com/office/drawing/2014/main" id="{C2EA8C3B-70A0-F84E-B92E-1FE2F26C7EEA}"/>
              </a:ext>
            </a:extLst>
          </p:cNvPr>
          <p:cNvSpPr txBox="1"/>
          <p:nvPr/>
        </p:nvSpPr>
        <p:spPr>
          <a:xfrm>
            <a:off x="8786191" y="1825625"/>
            <a:ext cx="3048000" cy="2954655"/>
          </a:xfrm>
          <a:prstGeom prst="rect">
            <a:avLst/>
          </a:prstGeom>
          <a:noFill/>
        </p:spPr>
        <p:txBody>
          <a:bodyPr wrap="square" rtlCol="0">
            <a:spAutoFit/>
          </a:bodyPr>
          <a:lstStyle/>
          <a:p>
            <a:pPr marL="285750" indent="-285750">
              <a:buFont typeface="Arial" panose="020B0604020202020204" pitchFamily="34" charset="0"/>
              <a:buChar char="•"/>
            </a:pPr>
            <a:r>
              <a:rPr lang="en-US" sz="2800" dirty="0"/>
              <a:t>PreviousImpr2</a:t>
            </a:r>
          </a:p>
          <a:p>
            <a:pPr marL="285750" indent="-285750">
              <a:buFont typeface="Arial" panose="020B0604020202020204" pitchFamily="34" charset="0"/>
              <a:buChar char="•"/>
            </a:pPr>
            <a:r>
              <a:rPr lang="en-US" sz="2800" dirty="0"/>
              <a:t>PreviousTotal2</a:t>
            </a:r>
          </a:p>
          <a:p>
            <a:pPr marL="285750" indent="-285750">
              <a:buFont typeface="Arial" panose="020B0604020202020204" pitchFamily="34" charset="0"/>
              <a:buChar char="•"/>
            </a:pPr>
            <a:r>
              <a:rPr lang="en-US" sz="2800" dirty="0" err="1"/>
              <a:t>HouseNbr</a:t>
            </a:r>
            <a:endParaRPr lang="en-US" sz="2800" dirty="0"/>
          </a:p>
          <a:p>
            <a:pPr marL="285750" indent="-285750">
              <a:buFont typeface="Arial" panose="020B0604020202020204" pitchFamily="34" charset="0"/>
              <a:buChar char="•"/>
            </a:pPr>
            <a:r>
              <a:rPr lang="en-US" sz="2800" dirty="0" err="1"/>
              <a:t>StreetDir</a:t>
            </a:r>
            <a:endParaRPr lang="en-US" sz="2800" dirty="0"/>
          </a:p>
          <a:p>
            <a:pPr marL="285750" indent="-285750">
              <a:buFont typeface="Arial" panose="020B0604020202020204" pitchFamily="34" charset="0"/>
              <a:buChar char="•"/>
            </a:pPr>
            <a:r>
              <a:rPr lang="en-US" sz="2800" dirty="0" err="1"/>
              <a:t>StreetName</a:t>
            </a:r>
            <a:endParaRPr lang="en-US" sz="2800" dirty="0"/>
          </a:p>
          <a:p>
            <a:pPr marL="285750" indent="-285750">
              <a:buFont typeface="Arial" panose="020B0604020202020204" pitchFamily="34" charset="0"/>
              <a:buChar char="•"/>
            </a:pPr>
            <a:r>
              <a:rPr lang="en-US" sz="2800" dirty="0" err="1"/>
              <a:t>StreetID</a:t>
            </a:r>
            <a:endParaRPr lang="en-US" sz="2800" dirty="0"/>
          </a:p>
          <a:p>
            <a:endParaRPr lang="en-US" dirty="0"/>
          </a:p>
        </p:txBody>
      </p:sp>
    </p:spTree>
    <p:extLst>
      <p:ext uri="{BB962C8B-B14F-4D97-AF65-F5344CB8AC3E}">
        <p14:creationId xmlns:p14="http://schemas.microsoft.com/office/powerpoint/2010/main" val="544409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4337-2CC7-A247-B92D-5BD25E91B2AF}"/>
              </a:ext>
            </a:extLst>
          </p:cNvPr>
          <p:cNvSpPr>
            <a:spLocks noGrp="1"/>
          </p:cNvSpPr>
          <p:nvPr>
            <p:ph type="title"/>
          </p:nvPr>
        </p:nvSpPr>
        <p:spPr/>
        <p:txBody>
          <a:bodyPr/>
          <a:lstStyle/>
          <a:p>
            <a:r>
              <a:rPr lang="en-US" dirty="0"/>
              <a:t>Variables Chosen by Lasso</a:t>
            </a:r>
          </a:p>
        </p:txBody>
      </p:sp>
      <p:sp>
        <p:nvSpPr>
          <p:cNvPr id="3" name="Content Placeholder 2">
            <a:extLst>
              <a:ext uri="{FF2B5EF4-FFF2-40B4-BE49-F238E27FC236}">
                <a16:creationId xmlns:a16="http://schemas.microsoft.com/office/drawing/2014/main" id="{A9A7FCFC-6C70-8041-AAB3-F3FCC7CEDBB6}"/>
              </a:ext>
            </a:extLst>
          </p:cNvPr>
          <p:cNvSpPr>
            <a:spLocks noGrp="1"/>
          </p:cNvSpPr>
          <p:nvPr>
            <p:ph idx="1"/>
          </p:nvPr>
        </p:nvSpPr>
        <p:spPr>
          <a:xfrm>
            <a:off x="838200" y="1825625"/>
            <a:ext cx="3455504" cy="4351338"/>
          </a:xfrm>
        </p:spPr>
        <p:txBody>
          <a:bodyPr>
            <a:normAutofit lnSpcReduction="10000"/>
          </a:bodyPr>
          <a:lstStyle/>
          <a:p>
            <a:r>
              <a:rPr lang="en-US" dirty="0"/>
              <a:t>Address</a:t>
            </a:r>
          </a:p>
          <a:p>
            <a:r>
              <a:rPr lang="en-US" dirty="0" err="1"/>
              <a:t>DateParcelChanged</a:t>
            </a:r>
            <a:endParaRPr lang="en-US" dirty="0"/>
          </a:p>
          <a:p>
            <a:r>
              <a:rPr lang="en-US" dirty="0" err="1">
                <a:solidFill>
                  <a:srgbClr val="FF0000"/>
                </a:solidFill>
              </a:rPr>
              <a:t>PropertyClass</a:t>
            </a:r>
            <a:endParaRPr lang="en-US" dirty="0">
              <a:solidFill>
                <a:srgbClr val="FF0000"/>
              </a:solidFill>
            </a:endParaRPr>
          </a:p>
          <a:p>
            <a:r>
              <a:rPr lang="en-US" dirty="0" err="1">
                <a:solidFill>
                  <a:srgbClr val="FF0000"/>
                </a:solidFill>
              </a:rPr>
              <a:t>YearBuilt</a:t>
            </a:r>
            <a:endParaRPr lang="en-US" dirty="0">
              <a:solidFill>
                <a:srgbClr val="FF0000"/>
              </a:solidFill>
            </a:endParaRPr>
          </a:p>
          <a:p>
            <a:r>
              <a:rPr lang="en-US" dirty="0" err="1"/>
              <a:t>AssessedByState</a:t>
            </a:r>
            <a:endParaRPr lang="en-US" dirty="0"/>
          </a:p>
          <a:p>
            <a:r>
              <a:rPr lang="en-US" dirty="0" err="1"/>
              <a:t>CurrentLand</a:t>
            </a:r>
            <a:endParaRPr lang="en-US" dirty="0"/>
          </a:p>
          <a:p>
            <a:r>
              <a:rPr lang="en-US" dirty="0" err="1">
                <a:solidFill>
                  <a:srgbClr val="FF0000"/>
                </a:solidFill>
              </a:rPr>
              <a:t>CurrentImpr</a:t>
            </a:r>
            <a:endParaRPr lang="en-US" dirty="0">
              <a:solidFill>
                <a:srgbClr val="FF0000"/>
              </a:solidFill>
            </a:endParaRPr>
          </a:p>
          <a:p>
            <a:r>
              <a:rPr lang="en-US" dirty="0" err="1">
                <a:solidFill>
                  <a:srgbClr val="FF0000"/>
                </a:solidFill>
              </a:rPr>
              <a:t>CurrentTotal</a:t>
            </a:r>
            <a:endParaRPr lang="en-US" dirty="0">
              <a:solidFill>
                <a:srgbClr val="FF0000"/>
              </a:solidFill>
            </a:endParaRPr>
          </a:p>
          <a:p>
            <a:r>
              <a:rPr lang="en-US" dirty="0" err="1"/>
              <a:t>PreviousLand</a:t>
            </a:r>
            <a:endParaRPr lang="en-US" dirty="0"/>
          </a:p>
        </p:txBody>
      </p:sp>
      <p:sp>
        <p:nvSpPr>
          <p:cNvPr id="4" name="TextBox 3">
            <a:extLst>
              <a:ext uri="{FF2B5EF4-FFF2-40B4-BE49-F238E27FC236}">
                <a16:creationId xmlns:a16="http://schemas.microsoft.com/office/drawing/2014/main" id="{59BBDC91-1028-B140-868E-988710806290}"/>
              </a:ext>
            </a:extLst>
          </p:cNvPr>
          <p:cNvSpPr txBox="1"/>
          <p:nvPr/>
        </p:nvSpPr>
        <p:spPr>
          <a:xfrm>
            <a:off x="4678016" y="1855303"/>
            <a:ext cx="3697357"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err="1"/>
              <a:t>PreviousImpr</a:t>
            </a:r>
            <a:endParaRPr lang="en-US" sz="2800" dirty="0"/>
          </a:p>
          <a:p>
            <a:pPr marL="285750" indent="-285750">
              <a:buFont typeface="Arial" panose="020B0604020202020204" pitchFamily="34" charset="0"/>
              <a:buChar char="•"/>
            </a:pPr>
            <a:r>
              <a:rPr lang="en-US" sz="2800" dirty="0" err="1"/>
              <a:t>PreviousTotal</a:t>
            </a:r>
            <a:endParaRPr lang="en-US" sz="2800" dirty="0"/>
          </a:p>
          <a:p>
            <a:pPr marL="285750" indent="-285750">
              <a:buFont typeface="Arial" panose="020B0604020202020204" pitchFamily="34" charset="0"/>
              <a:buChar char="•"/>
            </a:pPr>
            <a:r>
              <a:rPr lang="en-US" sz="2800" dirty="0" err="1"/>
              <a:t>NetTaxes</a:t>
            </a:r>
            <a:endParaRPr lang="en-US" sz="2800" dirty="0"/>
          </a:p>
          <a:p>
            <a:pPr marL="285750" indent="-285750">
              <a:buFont typeface="Arial" panose="020B0604020202020204" pitchFamily="34" charset="0"/>
              <a:buChar char="•"/>
            </a:pPr>
            <a:r>
              <a:rPr lang="en-US" sz="2800" dirty="0" err="1"/>
              <a:t>SpecialAssmnt</a:t>
            </a:r>
            <a:endParaRPr lang="en-US" sz="2800" dirty="0"/>
          </a:p>
          <a:p>
            <a:pPr marL="285750" indent="-285750">
              <a:buFont typeface="Arial" panose="020B0604020202020204" pitchFamily="34" charset="0"/>
              <a:buChar char="•"/>
            </a:pPr>
            <a:r>
              <a:rPr lang="en-US" sz="2800" dirty="0" err="1"/>
              <a:t>OtherCharges</a:t>
            </a:r>
            <a:endParaRPr lang="en-US" sz="2800" dirty="0"/>
          </a:p>
          <a:p>
            <a:pPr marL="285750" indent="-285750">
              <a:buFont typeface="Arial" panose="020B0604020202020204" pitchFamily="34" charset="0"/>
              <a:buChar char="•"/>
            </a:pPr>
            <a:r>
              <a:rPr lang="en-US" sz="2800" dirty="0" err="1"/>
              <a:t>TotalTaxes</a:t>
            </a:r>
            <a:endParaRPr lang="en-US" sz="2800" dirty="0"/>
          </a:p>
          <a:p>
            <a:pPr marL="285750" indent="-285750">
              <a:buFont typeface="Arial" panose="020B0604020202020204" pitchFamily="34" charset="0"/>
              <a:buChar char="•"/>
            </a:pPr>
            <a:r>
              <a:rPr lang="en-US" sz="2800" dirty="0">
                <a:solidFill>
                  <a:srgbClr val="FF0000"/>
                </a:solidFill>
              </a:rPr>
              <a:t>Ward</a:t>
            </a:r>
          </a:p>
          <a:p>
            <a:pPr marL="285750" indent="-285750">
              <a:buFont typeface="Arial" panose="020B0604020202020204" pitchFamily="34" charset="0"/>
              <a:buChar char="•"/>
            </a:pPr>
            <a:r>
              <a:rPr lang="en-US" sz="2800" dirty="0" err="1">
                <a:solidFill>
                  <a:srgbClr val="FF0000"/>
                </a:solidFill>
              </a:rPr>
              <a:t>StateAssemblyDistrict</a:t>
            </a:r>
            <a:endParaRPr lang="en-US" sz="2800" dirty="0">
              <a:solidFill>
                <a:srgbClr val="FF0000"/>
              </a:solidFill>
            </a:endParaRPr>
          </a:p>
          <a:p>
            <a:pPr marL="285750" indent="-285750">
              <a:buFont typeface="Arial" panose="020B0604020202020204" pitchFamily="34" charset="0"/>
              <a:buChar char="•"/>
            </a:pPr>
            <a:r>
              <a:rPr lang="en-US" sz="2800" dirty="0"/>
              <a:t>PreviousLand2</a:t>
            </a:r>
          </a:p>
        </p:txBody>
      </p:sp>
      <p:sp>
        <p:nvSpPr>
          <p:cNvPr id="5" name="TextBox 4">
            <a:extLst>
              <a:ext uri="{FF2B5EF4-FFF2-40B4-BE49-F238E27FC236}">
                <a16:creationId xmlns:a16="http://schemas.microsoft.com/office/drawing/2014/main" id="{C2EA8C3B-70A0-F84E-B92E-1FE2F26C7EEA}"/>
              </a:ext>
            </a:extLst>
          </p:cNvPr>
          <p:cNvSpPr txBox="1"/>
          <p:nvPr/>
        </p:nvSpPr>
        <p:spPr>
          <a:xfrm>
            <a:off x="8786191" y="1825625"/>
            <a:ext cx="3048000" cy="2954655"/>
          </a:xfrm>
          <a:prstGeom prst="rect">
            <a:avLst/>
          </a:prstGeom>
          <a:noFill/>
        </p:spPr>
        <p:txBody>
          <a:bodyPr wrap="square" rtlCol="0">
            <a:spAutoFit/>
          </a:bodyPr>
          <a:lstStyle/>
          <a:p>
            <a:pPr marL="285750" indent="-285750">
              <a:buFont typeface="Arial" panose="020B0604020202020204" pitchFamily="34" charset="0"/>
              <a:buChar char="•"/>
            </a:pPr>
            <a:r>
              <a:rPr lang="en-US" sz="2800" dirty="0"/>
              <a:t>PreviousImpr2</a:t>
            </a:r>
          </a:p>
          <a:p>
            <a:pPr marL="285750" indent="-285750">
              <a:buFont typeface="Arial" panose="020B0604020202020204" pitchFamily="34" charset="0"/>
              <a:buChar char="•"/>
            </a:pPr>
            <a:r>
              <a:rPr lang="en-US" sz="2800" dirty="0"/>
              <a:t>PreviousTotal2</a:t>
            </a:r>
          </a:p>
          <a:p>
            <a:pPr marL="285750" indent="-285750">
              <a:buFont typeface="Arial" panose="020B0604020202020204" pitchFamily="34" charset="0"/>
              <a:buChar char="•"/>
            </a:pPr>
            <a:r>
              <a:rPr lang="en-US" sz="2800" dirty="0" err="1"/>
              <a:t>HouseNbr</a:t>
            </a:r>
            <a:endParaRPr lang="en-US" sz="2800" dirty="0"/>
          </a:p>
          <a:p>
            <a:pPr marL="285750" indent="-285750">
              <a:buFont typeface="Arial" panose="020B0604020202020204" pitchFamily="34" charset="0"/>
              <a:buChar char="•"/>
            </a:pPr>
            <a:r>
              <a:rPr lang="en-US" sz="2800" dirty="0" err="1">
                <a:solidFill>
                  <a:srgbClr val="FF0000"/>
                </a:solidFill>
              </a:rPr>
              <a:t>StreetDir</a:t>
            </a:r>
            <a:endParaRPr lang="en-US" sz="2800" dirty="0">
              <a:solidFill>
                <a:srgbClr val="FF0000"/>
              </a:solidFill>
            </a:endParaRPr>
          </a:p>
          <a:p>
            <a:pPr marL="285750" indent="-285750">
              <a:buFont typeface="Arial" panose="020B0604020202020204" pitchFamily="34" charset="0"/>
              <a:buChar char="•"/>
            </a:pPr>
            <a:r>
              <a:rPr lang="en-US" sz="2800" dirty="0" err="1">
                <a:solidFill>
                  <a:srgbClr val="FF0000"/>
                </a:solidFill>
              </a:rPr>
              <a:t>StreetName</a:t>
            </a:r>
            <a:endParaRPr lang="en-US" sz="2800" dirty="0">
              <a:solidFill>
                <a:srgbClr val="FF0000"/>
              </a:solidFill>
            </a:endParaRPr>
          </a:p>
          <a:p>
            <a:pPr marL="285750" indent="-285750">
              <a:buFont typeface="Arial" panose="020B0604020202020204" pitchFamily="34" charset="0"/>
              <a:buChar char="•"/>
            </a:pPr>
            <a:r>
              <a:rPr lang="en-US" sz="2800" dirty="0" err="1">
                <a:solidFill>
                  <a:srgbClr val="FF0000"/>
                </a:solidFill>
              </a:rPr>
              <a:t>StreetID</a:t>
            </a:r>
            <a:endParaRPr lang="en-US" sz="2800" dirty="0">
              <a:solidFill>
                <a:srgbClr val="FF0000"/>
              </a:solidFill>
            </a:endParaRPr>
          </a:p>
          <a:p>
            <a:endParaRPr lang="en-US" dirty="0"/>
          </a:p>
        </p:txBody>
      </p:sp>
    </p:spTree>
    <p:extLst>
      <p:ext uri="{BB962C8B-B14F-4D97-AF65-F5344CB8AC3E}">
        <p14:creationId xmlns:p14="http://schemas.microsoft.com/office/powerpoint/2010/main" val="1414397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1756</TotalTime>
  <Words>705</Words>
  <Application>Microsoft Macintosh PowerPoint</Application>
  <PresentationFormat>Widescreen</PresentationFormat>
  <Paragraphs>212</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Housing in Madison</vt:lpstr>
      <vt:lpstr>Motivation</vt:lpstr>
      <vt:lpstr>Overview</vt:lpstr>
      <vt:lpstr>Data (Where did I get it? And what is in it?)</vt:lpstr>
      <vt:lpstr>Overview of housing price </vt:lpstr>
      <vt:lpstr>PowerPoint Presentation</vt:lpstr>
      <vt:lpstr>PowerPoint Presentation</vt:lpstr>
      <vt:lpstr>Variables Given in the Dataset </vt:lpstr>
      <vt:lpstr>Variables Chosen by Lasso</vt:lpstr>
      <vt:lpstr>Interesting Variables we are going to look at</vt:lpstr>
      <vt:lpstr>PowerPoint Presentation</vt:lpstr>
      <vt:lpstr>PowerPoint Presentation</vt:lpstr>
      <vt:lpstr>PowerPoint Presentation</vt:lpstr>
      <vt:lpstr>PowerPoint Presentation</vt:lpstr>
      <vt:lpstr>PowerPoint Presentation</vt:lpstr>
      <vt:lpstr>Take away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in Madison</dc:title>
  <dc:creator>FENGYI ZHENG</dc:creator>
  <cp:lastModifiedBy>Tyler Harter</cp:lastModifiedBy>
  <cp:revision>26</cp:revision>
  <dcterms:created xsi:type="dcterms:W3CDTF">2019-05-01T14:36:46Z</dcterms:created>
  <dcterms:modified xsi:type="dcterms:W3CDTF">2019-05-24T16:12:54Z</dcterms:modified>
</cp:coreProperties>
</file>